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261" r:id="rId3"/>
    <p:sldId id="2313" r:id="rId4"/>
    <p:sldId id="2312" r:id="rId5"/>
    <p:sldId id="2310" r:id="rId6"/>
    <p:sldId id="1985" r:id="rId7"/>
    <p:sldId id="2306" r:id="rId8"/>
    <p:sldId id="2302" r:id="rId9"/>
    <p:sldId id="2338" r:id="rId10"/>
    <p:sldId id="2351" r:id="rId11"/>
    <p:sldId id="2324" r:id="rId12"/>
    <p:sldId id="2352" r:id="rId13"/>
    <p:sldId id="2393" r:id="rId14"/>
    <p:sldId id="2396" r:id="rId15"/>
    <p:sldId id="2398" r:id="rId16"/>
    <p:sldId id="2278" r:id="rId17"/>
    <p:sldId id="2279" r:id="rId18"/>
    <p:sldId id="2354" r:id="rId19"/>
    <p:sldId id="2342" r:id="rId20"/>
    <p:sldId id="2355" r:id="rId21"/>
    <p:sldId id="2343" r:id="rId22"/>
    <p:sldId id="2356" r:id="rId23"/>
    <p:sldId id="2280" r:id="rId24"/>
    <p:sldId id="2357" r:id="rId25"/>
    <p:sldId id="2282" r:id="rId26"/>
    <p:sldId id="2328" r:id="rId27"/>
    <p:sldId id="2359" r:id="rId28"/>
    <p:sldId id="2344" r:id="rId29"/>
    <p:sldId id="2360" r:id="rId30"/>
    <p:sldId id="2345" r:id="rId31"/>
    <p:sldId id="2361" r:id="rId32"/>
    <p:sldId id="2394" r:id="rId33"/>
    <p:sldId id="2395" r:id="rId34"/>
    <p:sldId id="2367" r:id="rId35"/>
    <p:sldId id="2368" r:id="rId36"/>
    <p:sldId id="2309" r:id="rId37"/>
    <p:sldId id="2365" r:id="rId38"/>
    <p:sldId id="2297" r:id="rId39"/>
    <p:sldId id="2366" r:id="rId40"/>
  </p:sldIdLst>
  <p:sldSz cx="12192000" cy="6858000"/>
  <p:notesSz cx="6858000" cy="12192000"/>
  <p:embeddedFontLst>
    <p:embeddedFont>
      <p:font typeface="微软雅黑" panose="020B0503020204020204" charset="-122"/>
      <p:regular r:id="rId47"/>
      <p:bold r:id="rId48"/>
    </p:embeddedFont>
    <p:embeddedFont>
      <p:font typeface="Calibri" panose="020F0502020204030204" charset="0"/>
      <p:regular r:id="rId49"/>
      <p:bold r:id="rId50"/>
      <p:italic r:id="rId51"/>
      <p:boldItalic r:id="rId52"/>
    </p:embeddedFont>
    <p:embeddedFont>
      <p:font typeface="等线" panose="02010600030101010101" charset="-122"/>
      <p:regular r:id="rId53"/>
      <p:bold r:id="rId54"/>
    </p:embeddedFont>
    <p:embeddedFont>
      <p:font typeface="仿宋" panose="02010609060101010101" charset="-122"/>
      <p:regular r:id="rId55"/>
    </p:embeddedFont>
  </p:embeddedFontLst>
  <p:custDataLst>
    <p:tags r:id="rId56"/>
  </p:custDataLst>
  <p:defaultTextStyle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8" userDrawn="1">
          <p15:clr>
            <a:srgbClr val="A4A3A4"/>
          </p15:clr>
        </p15:guide>
        <p15:guide id="2" pos="313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2" name="MC哲" initials="M" lastIdx="1" clrIdx="1"/>
  <p:cmAuthor id="3" name="Lenovo" initials="L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FE6"/>
    <a:srgbClr val="1D80E6"/>
    <a:srgbClr val="59A2ED"/>
    <a:srgbClr val="08AAFE"/>
    <a:srgbClr val="38BAFE"/>
    <a:srgbClr val="7BD1FE"/>
    <a:srgbClr val="006F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86" autoAdjust="0"/>
  </p:normalViewPr>
  <p:slideViewPr>
    <p:cSldViewPr showGuides="1">
      <p:cViewPr>
        <p:scale>
          <a:sx n="50" d="100"/>
          <a:sy n="50" d="100"/>
        </p:scale>
        <p:origin x="2874" y="1206"/>
      </p:cViewPr>
      <p:guideLst>
        <p:guide orient="horz" pos="2528"/>
        <p:guide pos="31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6" Type="http://schemas.openxmlformats.org/officeDocument/2006/relationships/tags" Target="tags/tag6.xml"/><Relationship Id="rId55" Type="http://schemas.openxmlformats.org/officeDocument/2006/relationships/font" Target="fonts/font9.fntdata"/><Relationship Id="rId54" Type="http://schemas.openxmlformats.org/officeDocument/2006/relationships/font" Target="fonts/font8.fntdata"/><Relationship Id="rId53" Type="http://schemas.openxmlformats.org/officeDocument/2006/relationships/font" Target="fonts/font7.fntdata"/><Relationship Id="rId52" Type="http://schemas.openxmlformats.org/officeDocument/2006/relationships/font" Target="fonts/font6.fntdata"/><Relationship Id="rId51" Type="http://schemas.openxmlformats.org/officeDocument/2006/relationships/font" Target="fonts/font5.fntdata"/><Relationship Id="rId50" Type="http://schemas.openxmlformats.org/officeDocument/2006/relationships/font" Target="fonts/font4.fntdata"/><Relationship Id="rId5" Type="http://schemas.openxmlformats.org/officeDocument/2006/relationships/slide" Target="slides/slide3.xml"/><Relationship Id="rId49" Type="http://schemas.openxmlformats.org/officeDocument/2006/relationships/font" Target="fonts/font3.fntdata"/><Relationship Id="rId48" Type="http://schemas.openxmlformats.org/officeDocument/2006/relationships/font" Target="fonts/font2.fntdata"/><Relationship Id="rId47" Type="http://schemas.openxmlformats.org/officeDocument/2006/relationships/font" Target="fonts/font1.fntdata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handoutMaster" Target="handoutMasters/handoutMaster1.xml"/><Relationship Id="rId41" Type="http://schemas.openxmlformats.org/officeDocument/2006/relationships/notesMaster" Target="notesMasters/notesMaster1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81562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81562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15440379"/>
            <a:ext cx="2971800" cy="815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15440379"/>
            <a:ext cx="2971800" cy="815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81562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81562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-1447800" y="2032000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7823200"/>
            <a:ext cx="5486400" cy="6400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5440379"/>
            <a:ext cx="2971800" cy="815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15440379"/>
            <a:ext cx="2971800" cy="815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PhAnim="0" showMasterSp="0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ctrTitle"/>
          </p:nvPr>
        </p:nvSpPr>
        <p:spPr bwMode="auto">
          <a:xfrm>
            <a:off x="277164" y="261365"/>
            <a:ext cx="1163767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</a:p>
        </p:txBody>
      </p:sp>
      <p:sp>
        <p:nvSpPr>
          <p:cNvPr id="5" name="Holder 3"/>
          <p:cNvSpPr>
            <a:spLocks noGrp="1"/>
          </p:cNvSpPr>
          <p:nvPr>
            <p:ph type="subTitle" idx="4"/>
          </p:nvPr>
        </p:nvSpPr>
        <p:spPr bwMode="auto"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</a:p>
        </p:txBody>
      </p:sp>
      <p:sp>
        <p:nvSpPr>
          <p:cNvPr id="6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</a:fld>
            <a:endParaRPr lang="en-US" dirty="0"/>
          </a:p>
        </p:txBody>
      </p:sp>
      <p:sp>
        <p:nvSpPr>
          <p:cNvPr id="8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PhAnim="0" showMasterSp="0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</a:p>
        </p:txBody>
      </p:sp>
      <p:sp>
        <p:nvSpPr>
          <p:cNvPr id="5" name="Holder 3"/>
          <p:cNvSpPr>
            <a:spLocks noGrp="1"/>
          </p:cNvSpPr>
          <p:nvPr>
            <p:ph type="body" idx="1"/>
          </p:nvPr>
        </p:nvSpPr>
        <p:spPr bwMode="auto"/>
        <p:txBody>
          <a:bodyPr lIns="0" tIns="0" rIns="0" bIns="0"/>
          <a:lstStyle>
            <a:lvl1pPr>
              <a:defRPr sz="2000" b="1" i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</a:p>
        </p:txBody>
      </p:sp>
      <p:sp>
        <p:nvSpPr>
          <p:cNvPr id="6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</a:fld>
            <a:endParaRPr lang="en-US" dirty="0"/>
          </a:p>
        </p:txBody>
      </p:sp>
      <p:sp>
        <p:nvSpPr>
          <p:cNvPr id="8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PhAnim="0" showMasterSp="0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bk object 16"/>
          <p:cNvSpPr/>
          <p:nvPr/>
        </p:nvSpPr>
        <p:spPr bwMode="auto">
          <a:xfrm>
            <a:off x="0" y="0"/>
            <a:ext cx="12192000" cy="923925"/>
          </a:xfrm>
          <a:custGeom>
            <a:avLst/>
            <a:gdLst/>
            <a:ahLst/>
            <a:cxnLst/>
            <a:rect l="l" t="t" r="r" b="b"/>
            <a:pathLst>
              <a:path w="12192000" h="923925" extrusionOk="0">
                <a:moveTo>
                  <a:pt x="0" y="923544"/>
                </a:moveTo>
                <a:lnTo>
                  <a:pt x="12192000" y="923544"/>
                </a:lnTo>
                <a:lnTo>
                  <a:pt x="12192000" y="0"/>
                </a:lnTo>
                <a:lnTo>
                  <a:pt x="0" y="0"/>
                </a:lnTo>
                <a:lnTo>
                  <a:pt x="0" y="923544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dirty="0"/>
          </a:p>
        </p:txBody>
      </p:sp>
      <p:sp>
        <p:nvSpPr>
          <p:cNvPr id="5" name="bk object 17"/>
          <p:cNvSpPr/>
          <p:nvPr/>
        </p:nvSpPr>
        <p:spPr bwMode="auto">
          <a:xfrm>
            <a:off x="0" y="6656831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 extrusionOk="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4572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 dirty="0"/>
          </a:p>
        </p:txBody>
      </p:sp>
      <p:sp>
        <p:nvSpPr>
          <p:cNvPr id="6" name="bk object 18"/>
          <p:cNvSpPr/>
          <p:nvPr/>
        </p:nvSpPr>
        <p:spPr bwMode="auto">
          <a:xfrm>
            <a:off x="1905000" y="3617976"/>
            <a:ext cx="1858010" cy="239395"/>
          </a:xfrm>
          <a:custGeom>
            <a:avLst/>
            <a:gdLst/>
            <a:ahLst/>
            <a:cxnLst/>
            <a:rect l="l" t="t" r="r" b="b"/>
            <a:pathLst>
              <a:path w="1858010" h="239395" extrusionOk="0">
                <a:moveTo>
                  <a:pt x="1817877" y="0"/>
                </a:moveTo>
                <a:lnTo>
                  <a:pt x="39877" y="0"/>
                </a:lnTo>
                <a:lnTo>
                  <a:pt x="24378" y="3141"/>
                </a:lnTo>
                <a:lnTo>
                  <a:pt x="11699" y="11699"/>
                </a:lnTo>
                <a:lnTo>
                  <a:pt x="3141" y="24378"/>
                </a:lnTo>
                <a:lnTo>
                  <a:pt x="0" y="39878"/>
                </a:lnTo>
                <a:lnTo>
                  <a:pt x="0" y="199390"/>
                </a:lnTo>
                <a:lnTo>
                  <a:pt x="3141" y="214889"/>
                </a:lnTo>
                <a:lnTo>
                  <a:pt x="11699" y="227568"/>
                </a:lnTo>
                <a:lnTo>
                  <a:pt x="24378" y="236126"/>
                </a:lnTo>
                <a:lnTo>
                  <a:pt x="39877" y="239268"/>
                </a:lnTo>
                <a:lnTo>
                  <a:pt x="1817877" y="239268"/>
                </a:lnTo>
                <a:lnTo>
                  <a:pt x="1833377" y="236126"/>
                </a:lnTo>
                <a:lnTo>
                  <a:pt x="1846056" y="227568"/>
                </a:lnTo>
                <a:lnTo>
                  <a:pt x="1854614" y="214889"/>
                </a:lnTo>
                <a:lnTo>
                  <a:pt x="1857755" y="199390"/>
                </a:lnTo>
                <a:lnTo>
                  <a:pt x="1857755" y="39878"/>
                </a:lnTo>
                <a:lnTo>
                  <a:pt x="1854614" y="24378"/>
                </a:lnTo>
                <a:lnTo>
                  <a:pt x="1846056" y="11699"/>
                </a:lnTo>
                <a:lnTo>
                  <a:pt x="1833377" y="3141"/>
                </a:lnTo>
                <a:lnTo>
                  <a:pt x="1817877" y="0"/>
                </a:lnTo>
                <a:close/>
              </a:path>
            </a:pathLst>
          </a:custGeom>
          <a:solidFill>
            <a:srgbClr val="359CAC">
              <a:alpha val="65097"/>
            </a:srgbClr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dirty="0"/>
          </a:p>
        </p:txBody>
      </p:sp>
      <p:sp>
        <p:nvSpPr>
          <p:cNvPr id="7" name="bk object 19"/>
          <p:cNvSpPr/>
          <p:nvPr/>
        </p:nvSpPr>
        <p:spPr bwMode="auto">
          <a:xfrm>
            <a:off x="542544" y="4279391"/>
            <a:ext cx="1431290" cy="213360"/>
          </a:xfrm>
          <a:custGeom>
            <a:avLst/>
            <a:gdLst/>
            <a:ahLst/>
            <a:cxnLst/>
            <a:rect l="l" t="t" r="r" b="b"/>
            <a:pathLst>
              <a:path w="1431289" h="213360" extrusionOk="0">
                <a:moveTo>
                  <a:pt x="1395476" y="0"/>
                </a:moveTo>
                <a:lnTo>
                  <a:pt x="35560" y="0"/>
                </a:lnTo>
                <a:lnTo>
                  <a:pt x="21720" y="2788"/>
                </a:lnTo>
                <a:lnTo>
                  <a:pt x="10417" y="10398"/>
                </a:lnTo>
                <a:lnTo>
                  <a:pt x="2795" y="21699"/>
                </a:lnTo>
                <a:lnTo>
                  <a:pt x="0" y="35559"/>
                </a:lnTo>
                <a:lnTo>
                  <a:pt x="0" y="177799"/>
                </a:lnTo>
                <a:lnTo>
                  <a:pt x="2795" y="191660"/>
                </a:lnTo>
                <a:lnTo>
                  <a:pt x="10417" y="202961"/>
                </a:lnTo>
                <a:lnTo>
                  <a:pt x="21720" y="210571"/>
                </a:lnTo>
                <a:lnTo>
                  <a:pt x="35560" y="213359"/>
                </a:lnTo>
                <a:lnTo>
                  <a:pt x="1395476" y="213359"/>
                </a:lnTo>
                <a:lnTo>
                  <a:pt x="1409336" y="210571"/>
                </a:lnTo>
                <a:lnTo>
                  <a:pt x="1420637" y="202961"/>
                </a:lnTo>
                <a:lnTo>
                  <a:pt x="1428247" y="191660"/>
                </a:lnTo>
                <a:lnTo>
                  <a:pt x="1431036" y="177799"/>
                </a:lnTo>
                <a:lnTo>
                  <a:pt x="1431036" y="35559"/>
                </a:lnTo>
                <a:lnTo>
                  <a:pt x="1428247" y="21699"/>
                </a:lnTo>
                <a:lnTo>
                  <a:pt x="1420637" y="10398"/>
                </a:lnTo>
                <a:lnTo>
                  <a:pt x="1409336" y="2788"/>
                </a:lnTo>
                <a:lnTo>
                  <a:pt x="1395476" y="0"/>
                </a:lnTo>
                <a:close/>
              </a:path>
            </a:pathLst>
          </a:custGeom>
          <a:solidFill>
            <a:srgbClr val="359CAC">
              <a:alpha val="65097"/>
            </a:srgbClr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dirty="0"/>
          </a:p>
        </p:txBody>
      </p:sp>
      <p:sp>
        <p:nvSpPr>
          <p:cNvPr id="8" name="bk object 20"/>
          <p:cNvSpPr/>
          <p:nvPr/>
        </p:nvSpPr>
        <p:spPr bwMode="auto">
          <a:xfrm>
            <a:off x="2135123" y="4261103"/>
            <a:ext cx="1492250" cy="231775"/>
          </a:xfrm>
          <a:custGeom>
            <a:avLst/>
            <a:gdLst/>
            <a:ahLst/>
            <a:cxnLst/>
            <a:rect l="l" t="t" r="r" b="b"/>
            <a:pathLst>
              <a:path w="1492250" h="231775" extrusionOk="0">
                <a:moveTo>
                  <a:pt x="1453388" y="0"/>
                </a:moveTo>
                <a:lnTo>
                  <a:pt x="38607" y="0"/>
                </a:lnTo>
                <a:lnTo>
                  <a:pt x="23574" y="3032"/>
                </a:lnTo>
                <a:lnTo>
                  <a:pt x="11302" y="11303"/>
                </a:lnTo>
                <a:lnTo>
                  <a:pt x="3032" y="23574"/>
                </a:lnTo>
                <a:lnTo>
                  <a:pt x="0" y="38608"/>
                </a:lnTo>
                <a:lnTo>
                  <a:pt x="0" y="193040"/>
                </a:lnTo>
                <a:lnTo>
                  <a:pt x="3032" y="208073"/>
                </a:lnTo>
                <a:lnTo>
                  <a:pt x="11303" y="220345"/>
                </a:lnTo>
                <a:lnTo>
                  <a:pt x="23574" y="228615"/>
                </a:lnTo>
                <a:lnTo>
                  <a:pt x="38607" y="231648"/>
                </a:lnTo>
                <a:lnTo>
                  <a:pt x="1453388" y="231648"/>
                </a:lnTo>
                <a:lnTo>
                  <a:pt x="1468421" y="228615"/>
                </a:lnTo>
                <a:lnTo>
                  <a:pt x="1480693" y="220345"/>
                </a:lnTo>
                <a:lnTo>
                  <a:pt x="1488963" y="208073"/>
                </a:lnTo>
                <a:lnTo>
                  <a:pt x="1491996" y="193040"/>
                </a:lnTo>
                <a:lnTo>
                  <a:pt x="1491996" y="38608"/>
                </a:lnTo>
                <a:lnTo>
                  <a:pt x="1488963" y="23574"/>
                </a:lnTo>
                <a:lnTo>
                  <a:pt x="1480693" y="11303"/>
                </a:lnTo>
                <a:lnTo>
                  <a:pt x="1468421" y="3032"/>
                </a:lnTo>
                <a:lnTo>
                  <a:pt x="1453388" y="0"/>
                </a:lnTo>
                <a:close/>
              </a:path>
            </a:pathLst>
          </a:custGeom>
          <a:solidFill>
            <a:srgbClr val="359CAC">
              <a:alpha val="65097"/>
            </a:srgbClr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dirty="0"/>
          </a:p>
        </p:txBody>
      </p:sp>
      <p:sp>
        <p:nvSpPr>
          <p:cNvPr id="9" name="bk object 21"/>
          <p:cNvSpPr/>
          <p:nvPr/>
        </p:nvSpPr>
        <p:spPr bwMode="auto">
          <a:xfrm>
            <a:off x="542544" y="4506467"/>
            <a:ext cx="1428115" cy="600710"/>
          </a:xfrm>
          <a:custGeom>
            <a:avLst/>
            <a:gdLst/>
            <a:ahLst/>
            <a:cxnLst/>
            <a:rect l="l" t="t" r="r" b="b"/>
            <a:pathLst>
              <a:path w="1428114" h="600710" extrusionOk="0">
                <a:moveTo>
                  <a:pt x="1380108" y="0"/>
                </a:moveTo>
                <a:lnTo>
                  <a:pt x="47929" y="0"/>
                </a:lnTo>
                <a:lnTo>
                  <a:pt x="29275" y="3766"/>
                </a:lnTo>
                <a:lnTo>
                  <a:pt x="14039" y="14033"/>
                </a:lnTo>
                <a:lnTo>
                  <a:pt x="3767" y="29253"/>
                </a:lnTo>
                <a:lnTo>
                  <a:pt x="0" y="47878"/>
                </a:lnTo>
                <a:lnTo>
                  <a:pt x="0" y="552576"/>
                </a:lnTo>
                <a:lnTo>
                  <a:pt x="3767" y="571202"/>
                </a:lnTo>
                <a:lnTo>
                  <a:pt x="14039" y="586422"/>
                </a:lnTo>
                <a:lnTo>
                  <a:pt x="29275" y="596689"/>
                </a:lnTo>
                <a:lnTo>
                  <a:pt x="47929" y="600455"/>
                </a:lnTo>
                <a:lnTo>
                  <a:pt x="1380108" y="600455"/>
                </a:lnTo>
                <a:lnTo>
                  <a:pt x="1398734" y="596689"/>
                </a:lnTo>
                <a:lnTo>
                  <a:pt x="1413954" y="586422"/>
                </a:lnTo>
                <a:lnTo>
                  <a:pt x="1424221" y="571202"/>
                </a:lnTo>
                <a:lnTo>
                  <a:pt x="1427988" y="552576"/>
                </a:lnTo>
                <a:lnTo>
                  <a:pt x="1427988" y="47878"/>
                </a:lnTo>
                <a:lnTo>
                  <a:pt x="1424221" y="29253"/>
                </a:lnTo>
                <a:lnTo>
                  <a:pt x="1413954" y="14033"/>
                </a:lnTo>
                <a:lnTo>
                  <a:pt x="1398734" y="3766"/>
                </a:lnTo>
                <a:lnTo>
                  <a:pt x="1380108" y="0"/>
                </a:lnTo>
                <a:close/>
              </a:path>
            </a:pathLst>
          </a:custGeom>
          <a:solidFill>
            <a:srgbClr val="359CAC">
              <a:alpha val="25097"/>
            </a:srgbClr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dirty="0"/>
          </a:p>
        </p:txBody>
      </p:sp>
      <p:sp>
        <p:nvSpPr>
          <p:cNvPr id="10" name="bk object 22"/>
          <p:cNvSpPr/>
          <p:nvPr/>
        </p:nvSpPr>
        <p:spPr bwMode="auto">
          <a:xfrm>
            <a:off x="2135123" y="4506467"/>
            <a:ext cx="1492250" cy="600710"/>
          </a:xfrm>
          <a:custGeom>
            <a:avLst/>
            <a:gdLst/>
            <a:ahLst/>
            <a:cxnLst/>
            <a:rect l="l" t="t" r="r" b="b"/>
            <a:pathLst>
              <a:path w="1492250" h="600710" extrusionOk="0">
                <a:moveTo>
                  <a:pt x="1444116" y="0"/>
                </a:moveTo>
                <a:lnTo>
                  <a:pt x="47878" y="0"/>
                </a:lnTo>
                <a:lnTo>
                  <a:pt x="29253" y="3766"/>
                </a:lnTo>
                <a:lnTo>
                  <a:pt x="14033" y="14033"/>
                </a:lnTo>
                <a:lnTo>
                  <a:pt x="3766" y="29253"/>
                </a:lnTo>
                <a:lnTo>
                  <a:pt x="0" y="47878"/>
                </a:lnTo>
                <a:lnTo>
                  <a:pt x="0" y="552576"/>
                </a:lnTo>
                <a:lnTo>
                  <a:pt x="3766" y="571202"/>
                </a:lnTo>
                <a:lnTo>
                  <a:pt x="14033" y="586422"/>
                </a:lnTo>
                <a:lnTo>
                  <a:pt x="29253" y="596689"/>
                </a:lnTo>
                <a:lnTo>
                  <a:pt x="47878" y="600455"/>
                </a:lnTo>
                <a:lnTo>
                  <a:pt x="1444116" y="600455"/>
                </a:lnTo>
                <a:lnTo>
                  <a:pt x="1462742" y="596689"/>
                </a:lnTo>
                <a:lnTo>
                  <a:pt x="1477962" y="586422"/>
                </a:lnTo>
                <a:lnTo>
                  <a:pt x="1488229" y="571202"/>
                </a:lnTo>
                <a:lnTo>
                  <a:pt x="1491996" y="552576"/>
                </a:lnTo>
                <a:lnTo>
                  <a:pt x="1491996" y="47878"/>
                </a:lnTo>
                <a:lnTo>
                  <a:pt x="1488229" y="29253"/>
                </a:lnTo>
                <a:lnTo>
                  <a:pt x="1477962" y="14033"/>
                </a:lnTo>
                <a:lnTo>
                  <a:pt x="1462742" y="3766"/>
                </a:lnTo>
                <a:lnTo>
                  <a:pt x="1444116" y="0"/>
                </a:lnTo>
                <a:close/>
              </a:path>
            </a:pathLst>
          </a:custGeom>
          <a:solidFill>
            <a:srgbClr val="359CAC">
              <a:alpha val="25097"/>
            </a:srgbClr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dirty="0"/>
          </a:p>
        </p:txBody>
      </p:sp>
      <p:sp>
        <p:nvSpPr>
          <p:cNvPr id="11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</a:p>
        </p:txBody>
      </p:sp>
      <p:sp>
        <p:nvSpPr>
          <p:cNvPr id="12" name="Holder 3"/>
          <p:cNvSpPr>
            <a:spLocks noGrp="1"/>
          </p:cNvSpPr>
          <p:nvPr>
            <p:ph sz="half" idx="2"/>
          </p:nvPr>
        </p:nvSpPr>
        <p:spPr bwMode="auto"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</a:p>
        </p:txBody>
      </p:sp>
      <p:sp>
        <p:nvSpPr>
          <p:cNvPr id="13" name="Holder 4"/>
          <p:cNvSpPr>
            <a:spLocks noGrp="1"/>
          </p:cNvSpPr>
          <p:nvPr>
            <p:ph sz="half" idx="3"/>
          </p:nvPr>
        </p:nvSpPr>
        <p:spPr bwMode="auto"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</a:p>
        </p:txBody>
      </p:sp>
      <p:sp>
        <p:nvSpPr>
          <p:cNvPr id="14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15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</a:fld>
            <a:endParaRPr lang="en-US" dirty="0"/>
          </a:p>
        </p:txBody>
      </p:sp>
      <p:sp>
        <p:nvSpPr>
          <p:cNvPr id="16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PhAnim="0" showMasterSp="0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bk object 16"/>
          <p:cNvSpPr/>
          <p:nvPr/>
        </p:nvSpPr>
        <p:spPr bwMode="auto">
          <a:xfrm>
            <a:off x="0" y="0"/>
            <a:ext cx="12192000" cy="923925"/>
          </a:xfrm>
          <a:custGeom>
            <a:avLst/>
            <a:gdLst/>
            <a:ahLst/>
            <a:cxnLst/>
            <a:rect l="l" t="t" r="r" b="b"/>
            <a:pathLst>
              <a:path w="12192000" h="923925" extrusionOk="0">
                <a:moveTo>
                  <a:pt x="0" y="923544"/>
                </a:moveTo>
                <a:lnTo>
                  <a:pt x="12192000" y="923544"/>
                </a:lnTo>
                <a:lnTo>
                  <a:pt x="12192000" y="0"/>
                </a:lnTo>
                <a:lnTo>
                  <a:pt x="0" y="0"/>
                </a:lnTo>
                <a:lnTo>
                  <a:pt x="0" y="923544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dirty="0"/>
          </a:p>
        </p:txBody>
      </p:sp>
      <p:sp>
        <p:nvSpPr>
          <p:cNvPr id="5" name="bk object 17"/>
          <p:cNvSpPr/>
          <p:nvPr/>
        </p:nvSpPr>
        <p:spPr bwMode="auto">
          <a:xfrm>
            <a:off x="0" y="6656831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 extrusionOk="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4572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 dirty="0"/>
          </a:p>
        </p:txBody>
      </p:sp>
      <p:sp>
        <p:nvSpPr>
          <p:cNvPr id="6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</a:p>
        </p:txBody>
      </p:sp>
      <p:sp>
        <p:nvSpPr>
          <p:cNvPr id="7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8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</a:fld>
            <a:endParaRPr lang="en-US" dirty="0"/>
          </a:p>
        </p:txBody>
      </p:sp>
      <p:sp>
        <p:nvSpPr>
          <p:cNvPr id="9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PhAnim="0" showMasterSp="0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</a:fld>
            <a:endParaRPr lang="en-US" dirty="0"/>
          </a:p>
        </p:txBody>
      </p:sp>
      <p:sp>
        <p:nvSpPr>
          <p:cNvPr id="6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PhAnim="0" showMasterSp="0" userDrawn="1">
  <p:cSld name="空白内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矩形 11"/>
          <p:cNvSpPr/>
          <p:nvPr userDrawn="1"/>
        </p:nvSpPr>
        <p:spPr bwMode="auto">
          <a:xfrm>
            <a:off x="-635" y="6487795"/>
            <a:ext cx="7635875" cy="369570"/>
          </a:xfrm>
          <a:prstGeom prst="rect">
            <a:avLst/>
          </a:prstGeom>
          <a:gradFill>
            <a:gsLst>
              <a:gs pos="26000">
                <a:schemeClr val="tx2"/>
              </a:gs>
              <a:gs pos="80000">
                <a:srgbClr val="026DCE">
                  <a:alpha val="70000"/>
                </a:srgb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04" tIns="58602" rIns="117204" bIns="58602" anchor="ctr"/>
          <a:lstStyle/>
          <a:p>
            <a:pPr algn="ctr">
              <a:defRPr/>
            </a:pPr>
            <a:endParaRPr lang="zh-CN">
              <a:solidFill>
                <a:prstClr val="white"/>
              </a:solidFill>
            </a:endParaRPr>
          </a:p>
        </p:txBody>
      </p:sp>
      <p:sp>
        <p:nvSpPr>
          <p:cNvPr id="5" name="矩形 9"/>
          <p:cNvSpPr/>
          <p:nvPr userDrawn="1"/>
        </p:nvSpPr>
        <p:spPr bwMode="auto">
          <a:xfrm>
            <a:off x="0" y="762000"/>
            <a:ext cx="12192635" cy="161289"/>
          </a:xfrm>
          <a:prstGeom prst="rect">
            <a:avLst/>
          </a:prstGeom>
          <a:gradFill>
            <a:gsLst>
              <a:gs pos="21000">
                <a:schemeClr val="accent2">
                  <a:lumMod val="75000"/>
                  <a:lumOff val="25000"/>
                </a:schemeClr>
              </a:gs>
              <a:gs pos="86000">
                <a:schemeClr val="tx2"/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04" tIns="58602" rIns="117204" bIns="58602" anchor="ctr"/>
          <a:lstStyle/>
          <a:p>
            <a:pPr algn="ctr">
              <a:defRPr/>
            </a:pPr>
            <a:endParaRPr lang="zh-CN">
              <a:solidFill>
                <a:prstClr val="white"/>
              </a:solidFill>
            </a:endParaRPr>
          </a:p>
        </p:txBody>
      </p:sp>
      <p:sp>
        <p:nvSpPr>
          <p:cNvPr id="6" name="灯片编号占位符 3"/>
          <p:cNvSpPr>
            <a:spLocks noAdjustHandles="1"/>
          </p:cNvSpPr>
          <p:nvPr userDrawn="1"/>
        </p:nvSpPr>
        <p:spPr bwMode="auto">
          <a:xfrm>
            <a:off x="7804150" y="6416040"/>
            <a:ext cx="4297045" cy="370840"/>
          </a:xfrm>
          <a:prstGeom prst="rect">
            <a:avLst/>
          </a:prstGeom>
        </p:spPr>
        <p:txBody>
          <a:bodyPr lIns="117204" tIns="58602" rIns="117204" bIns="58602"/>
          <a:lstStyle>
            <a:defPPr>
              <a:defRPr lang="zh-CN"/>
            </a:defPPr>
            <a:lvl1pPr marL="0" algn="l" defTabSz="914400">
              <a:defRPr sz="1200" i="0">
                <a:solidFill>
                  <a:schemeClr val="accent6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zh-CN" sz="1800" b="1">
                <a:solidFill>
                  <a:schemeClr val="accent2">
                    <a:lumMod val="75000"/>
                    <a:lumOff val="25000"/>
                  </a:schemeClr>
                </a:solidFill>
                <a:latin typeface="汉仪小隶书简" panose="02010609000101010101" charset="-122"/>
                <a:ea typeface="汉仪小隶书简" panose="02010609000101010101" charset="-122"/>
              </a:rPr>
              <a:t>山西大地控股生态修复服务有限公司</a:t>
            </a:r>
            <a:endParaRPr lang="zh-CN" sz="1800" b="1">
              <a:solidFill>
                <a:schemeClr val="accent2">
                  <a:lumMod val="75000"/>
                  <a:lumOff val="25000"/>
                </a:schemeClr>
              </a:solidFill>
              <a:latin typeface="汉仪小隶书简" panose="02010609000101010101" charset="-122"/>
              <a:ea typeface="汉仪小隶书简" panose="02010609000101010101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 bwMode="auto">
          <a:xfrm>
            <a:off x="27053" y="74133"/>
            <a:ext cx="7776836" cy="777276"/>
          </a:xfrm>
        </p:spPr>
        <p:txBody>
          <a:bodyPr/>
          <a:lstStyle>
            <a:lvl1pPr algn="l">
              <a:defRPr sz="2800" b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</a:defRPr>
            </a:lvl1pPr>
          </a:lstStyle>
          <a:p>
            <a:pPr>
              <a:defRPr/>
            </a:pPr>
            <a:endParaRPr lang="zh-CN"/>
          </a:p>
        </p:txBody>
      </p:sp>
      <p:pic>
        <p:nvPicPr>
          <p:cNvPr id="8" name="图片 2"/>
          <p:cNvPicPr>
            <a:picLocks noChangeAspect="1"/>
          </p:cNvPicPr>
          <p:nvPr userDrawn="1"/>
        </p:nvPicPr>
        <p:blipFill>
          <a:blip r:embed="rId2"/>
          <a:srcRect b="27573"/>
          <a:stretch>
            <a:fillRect/>
          </a:stretch>
        </p:blipFill>
        <p:spPr bwMode="auto">
          <a:xfrm>
            <a:off x="7804150" y="6474460"/>
            <a:ext cx="410210" cy="38353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85427" cy="6858317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8"/>
          <p:cNvSpPr/>
          <p:nvPr userDrawn="1"/>
        </p:nvSpPr>
        <p:spPr>
          <a:xfrm>
            <a:off x="0" y="-635"/>
            <a:ext cx="12192318" cy="68583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r>
              <a:rPr lang="zh-CN" altLang="en-US" sz="2400" noProof="1">
                <a:solidFill>
                  <a:prstClr val="white"/>
                </a:solidFill>
              </a:rPr>
              <a:t>山西大地控股生态修复服务有限公司</a:t>
            </a:r>
            <a:endParaRPr lang="zh-CN" altLang="en-US" sz="2400" noProof="1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1"/>
            <a:ext cx="12192318" cy="3375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日期占位符 1"/>
          <p:cNvSpPr>
            <a:spLocks noGrp="1"/>
          </p:cNvSpPr>
          <p:nvPr>
            <p:ph type="dt" sz="half" idx="10"/>
          </p:nvPr>
        </p:nvSpPr>
        <p:spPr>
          <a:xfrm>
            <a:off x="609616" y="6212177"/>
            <a:ext cx="2844875" cy="36355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709" y="6212177"/>
            <a:ext cx="3860900" cy="363554"/>
          </a:xfrm>
        </p:spPr>
        <p:txBody>
          <a:bodyPr/>
          <a:lstStyle>
            <a:lvl1pPr>
              <a:defRPr>
                <a:latin typeface="Calibri" panose="020F050202020403020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828" y="6212177"/>
            <a:ext cx="2844875" cy="36355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87DB2-DA25-4D48-9ACB-888CAF76B5BB}" type="slidenum">
              <a:rPr lang="zh-CN" altLang="en-US"/>
            </a:fld>
            <a:endParaRPr lang="zh-CN" altLang="en-US"/>
          </a:p>
        </p:txBody>
      </p:sp>
      <p:sp>
        <p:nvSpPr>
          <p:cNvPr id="8" name="文本框 7"/>
          <p:cNvSpPr txBox="1"/>
          <p:nvPr userDrawn="1"/>
        </p:nvSpPr>
        <p:spPr>
          <a:xfrm>
            <a:off x="1964690" y="4908550"/>
            <a:ext cx="107594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latin typeface="汉仪小隶书简" panose="02010609000101010101" charset="-122"/>
                <a:ea typeface="汉仪小隶书简" panose="02010609000101010101" charset="-122"/>
              </a:rPr>
              <a:t>山西大地控股生态修复服务有限公司</a:t>
            </a:r>
            <a:endParaRPr lang="zh-CN" altLang="en-US" sz="4000" b="1">
              <a:latin typeface="汉仪小隶书简" panose="02010609000101010101" charset="-122"/>
              <a:ea typeface="汉仪小隶书简" panose="0201060900010101010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b="27574"/>
          <a:stretch>
            <a:fillRect/>
          </a:stretch>
        </p:blipFill>
        <p:spPr>
          <a:xfrm>
            <a:off x="5369560" y="3726180"/>
            <a:ext cx="1020445" cy="953770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0" y="3273425"/>
            <a:ext cx="12181205" cy="76200"/>
          </a:xfrm>
          <a:prstGeom prst="rect">
            <a:avLst/>
          </a:prstGeom>
          <a:gradFill flip="none" rotWithShape="1">
            <a:gsLst>
              <a:gs pos="36000">
                <a:srgbClr val="026DCE"/>
              </a:gs>
              <a:gs pos="95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04" tIns="58602" rIns="117204" bIns="58602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62" b="6738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2084388"/>
            <a:ext cx="12192000" cy="2689225"/>
          </a:xfrm>
          <a:prstGeom prst="rect">
            <a:avLst/>
          </a:prstGeom>
          <a:solidFill>
            <a:srgbClr val="1F2B37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800" strike="noStrike" noProof="1"/>
          </a:p>
        </p:txBody>
      </p:sp>
      <p:grpSp>
        <p:nvGrpSpPr>
          <p:cNvPr id="31748" name="组合 8"/>
          <p:cNvGrpSpPr/>
          <p:nvPr userDrawn="1"/>
        </p:nvGrpSpPr>
        <p:grpSpPr>
          <a:xfrm>
            <a:off x="0" y="-436562"/>
            <a:ext cx="1014413" cy="436562"/>
            <a:chOff x="0" y="-436880"/>
            <a:chExt cx="1014378" cy="436880"/>
          </a:xfrm>
        </p:grpSpPr>
        <p:sp>
          <p:nvSpPr>
            <p:cNvPr id="10" name="矩形 9"/>
            <p:cNvSpPr/>
            <p:nvPr/>
          </p:nvSpPr>
          <p:spPr>
            <a:xfrm>
              <a:off x="0" y="-436880"/>
              <a:ext cx="507189" cy="436880"/>
            </a:xfrm>
            <a:prstGeom prst="rect">
              <a:avLst/>
            </a:prstGeom>
            <a:solidFill>
              <a:srgbClr val="1F2B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800" strike="noStrike" noProof="1"/>
            </a:p>
          </p:txBody>
        </p:sp>
        <p:sp>
          <p:nvSpPr>
            <p:cNvPr id="11" name="矩形 10"/>
            <p:cNvSpPr/>
            <p:nvPr/>
          </p:nvSpPr>
          <p:spPr>
            <a:xfrm>
              <a:off x="507189" y="-436880"/>
              <a:ext cx="507189" cy="436880"/>
            </a:xfrm>
            <a:prstGeom prst="rect">
              <a:avLst/>
            </a:prstGeom>
            <a:solidFill>
              <a:srgbClr val="FBAE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800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72DFFFD3-C282-48E8-AB0A-13DCC6F3278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C302FF0A-A20F-45FC-ABD3-D4655AE8E18A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7.jpe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bk object 16"/>
          <p:cNvSpPr/>
          <p:nvPr/>
        </p:nvSpPr>
        <p:spPr bwMode="auto">
          <a:xfrm>
            <a:off x="0" y="0"/>
            <a:ext cx="12192000" cy="923925"/>
          </a:xfrm>
          <a:custGeom>
            <a:avLst/>
            <a:gdLst/>
            <a:ahLst/>
            <a:cxnLst/>
            <a:rect l="l" t="t" r="r" b="b"/>
            <a:pathLst>
              <a:path w="12192000" h="923925" extrusionOk="0">
                <a:moveTo>
                  <a:pt x="0" y="923544"/>
                </a:moveTo>
                <a:lnTo>
                  <a:pt x="12192000" y="923544"/>
                </a:lnTo>
                <a:lnTo>
                  <a:pt x="12192000" y="0"/>
                </a:lnTo>
                <a:lnTo>
                  <a:pt x="0" y="0"/>
                </a:lnTo>
                <a:lnTo>
                  <a:pt x="0" y="923544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dirty="0"/>
          </a:p>
        </p:txBody>
      </p:sp>
      <p:sp>
        <p:nvSpPr>
          <p:cNvPr id="5" name="Holder 2"/>
          <p:cNvSpPr>
            <a:spLocks noGrp="1"/>
          </p:cNvSpPr>
          <p:nvPr>
            <p:ph type="title"/>
          </p:nvPr>
        </p:nvSpPr>
        <p:spPr bwMode="auto">
          <a:xfrm>
            <a:off x="337184" y="169240"/>
            <a:ext cx="11517630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</a:p>
        </p:txBody>
      </p:sp>
      <p:sp>
        <p:nvSpPr>
          <p:cNvPr id="6" name="Holder 3"/>
          <p:cNvSpPr>
            <a:spLocks noGrp="1"/>
          </p:cNvSpPr>
          <p:nvPr>
            <p:ph type="body" idx="1"/>
          </p:nvPr>
        </p:nvSpPr>
        <p:spPr bwMode="auto">
          <a:xfrm>
            <a:off x="277164" y="1073912"/>
            <a:ext cx="8749665" cy="14376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C00000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</a:p>
        </p:txBody>
      </p:sp>
      <p:sp>
        <p:nvSpPr>
          <p:cNvPr id="7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8" name="Holder 5"/>
          <p:cNvSpPr>
            <a:spLocks noGrp="1"/>
          </p:cNvSpPr>
          <p:nvPr>
            <p:ph type="dt" sz="half" idx="6"/>
          </p:nvPr>
        </p:nvSpPr>
        <p:spPr bwMode="auto"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</a:fld>
            <a:endParaRPr lang="en-US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45"/>
          <p:cNvSpPr txBox="1">
            <a:spLocks noGrp="1"/>
          </p:cNvSpPr>
          <p:nvPr>
            <p:ph type="title"/>
          </p:nvPr>
        </p:nvSpPr>
        <p:spPr>
          <a:xfrm>
            <a:off x="1127760" y="1268730"/>
            <a:ext cx="9994900" cy="511175"/>
          </a:xfrm>
          <a:prstGeom prst="rect">
            <a:avLst/>
          </a:prstGeom>
        </p:spPr>
        <p:txBody>
          <a:bodyPr vert="horz" wrap="square" lIns="0" tIns="12700" rIns="0" bIns="0" rtlCol="0">
            <a:noAutofit/>
            <a:scene3d>
              <a:camera prst="orthographicFront"/>
              <a:lightRig rig="threePt" dir="t"/>
            </a:scene3d>
          </a:bodyPr>
          <a:lstStyle/>
          <a:p>
            <a:pPr marL="12700" indent="0" algn="ctr" eaLnBrk="1" fontAlgn="auto" latinLnBrk="0" hangingPunct="1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  <a:sym typeface="+mn-ea"/>
              </a:rPr>
              <a:t>长治国家高新技术产业开发区</a:t>
            </a:r>
            <a:b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  <a:sym typeface="+mn-ea"/>
              </a:rPr>
            </a:br>
            <a:r>
              <a:rPr lang="zh-CN" altLang="en-US" sz="3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  <a:sym typeface="+mn-ea"/>
              </a:rPr>
              <a:t>土地招商图册</a:t>
            </a:r>
            <a:b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  <a:sym typeface="+mn-ea"/>
              </a:rPr>
            </a:br>
            <a:endParaRPr lang="en-US" altLang="zh-CN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  <a:sym typeface="+mn-ea"/>
            </a:endParaRPr>
          </a:p>
        </p:txBody>
      </p:sp>
      <p:sp>
        <p:nvSpPr>
          <p:cNvPr id="20" name="object 45"/>
          <p:cNvSpPr txBox="1">
            <a:spLocks noGrp="1"/>
          </p:cNvSpPr>
          <p:nvPr/>
        </p:nvSpPr>
        <p:spPr>
          <a:xfrm>
            <a:off x="5160010" y="5879465"/>
            <a:ext cx="2078990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>
            <a:lvl1pPr>
              <a:defRPr sz="3600" b="1" i="0">
                <a:solidFill>
                  <a:srgbClr val="FF0000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3000" dirty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2026</a:t>
            </a:r>
            <a:r>
              <a:rPr lang="zh-CN" altLang="en-US" sz="3000" dirty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年</a:t>
            </a:r>
            <a:r>
              <a:rPr lang="en-US" altLang="zh-CN" sz="3000" dirty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7</a:t>
            </a:r>
            <a:r>
              <a:rPr lang="zh-CN" altLang="en-US" sz="3000" dirty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月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长治国家高新技术产业开发区（翟店园区）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463790" y="1849120"/>
            <a:ext cx="4322445" cy="483425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  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、基本情况：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位于翟店街道羌城村，产业大道南侧，长潞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连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接线东侧，科航路北侧，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地块编号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GXB-05-08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面积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25.97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亩，经山西省人民政府土地审批文件晋政地字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〔2020〕46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号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长治高新区2019年第二批次建设用地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批复</a:t>
            </a:r>
            <a:r>
              <a:rPr lang="zh-CN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zh-CN" altLang="zh-CN" sz="16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 2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、规划情况：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长规条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2023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字（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12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）号，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地性质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为工业用地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，容积率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≥1.0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，建筑密度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≥30%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，建筑高度≤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40m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，绿地率≤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20%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en-US" altLang="zh-CN" sz="1600" dirty="0"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zh-CN" altLang="zh-CN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072515"/>
            <a:ext cx="3556000" cy="108267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</a:t>
            </a:r>
            <a:r>
              <a:rPr lang="en-US" altLang="zh-CN" sz="20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GXB-05-08</a:t>
            </a: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418070" y="9804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814310" y="1844675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2375" y="1073150"/>
            <a:ext cx="3330575" cy="5016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7678" t="3064" r="3990"/>
          <a:stretch>
            <a:fillRect/>
          </a:stretch>
        </p:blipFill>
        <p:spPr>
          <a:xfrm>
            <a:off x="119380" y="1072515"/>
            <a:ext cx="3641090" cy="501713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91770" y="452120"/>
            <a:ext cx="54533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ym typeface="+mn-ea"/>
              </a:rPr>
              <a:t>附：</a:t>
            </a:r>
            <a:r>
              <a:rPr lang="en-US" altLang="zh-CN">
                <a:sym typeface="+mn-ea"/>
              </a:rPr>
              <a:t>GXB-05-08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规划设计条件书</a:t>
            </a:r>
            <a:endParaRPr lang="zh-CN" altLang="en-US">
              <a:ea typeface="宋体" panose="02010600030101010101" pitchFamily="2" charset="-122"/>
            </a:endParaRPr>
          </a:p>
          <a:p>
            <a:endParaRPr lang="zh-CN" altLang="en-US"/>
          </a:p>
        </p:txBody>
      </p:sp>
      <p:pic>
        <p:nvPicPr>
          <p:cNvPr id="5" name="图片 4" descr="规划设计条件书_06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21523" y="981075"/>
            <a:ext cx="8148955" cy="576834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长治国家高新技术产业开发区（翟店园区）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463790" y="2094865"/>
            <a:ext cx="4322445" cy="383794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  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、基本情况：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位于翟店街道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小天贡村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科创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大道南侧，长潞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连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接线东侧，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智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航路北侧，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地块编号GXA-01-01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面积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100.02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亩，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经山西省人民政府土地审批文件晋政地字〔2024〕38号长治高新区2023年第八批次建设用地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批复</a:t>
            </a:r>
            <a:r>
              <a:rPr lang="zh-CN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zh-CN" altLang="zh-CN" sz="16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 </a:t>
            </a:r>
            <a:endParaRPr lang="en-US" altLang="zh-CN" sz="1600" dirty="0"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zh-CN" altLang="zh-CN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072515"/>
            <a:ext cx="3556000" cy="108267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3.</a:t>
            </a:r>
            <a:r>
              <a:rPr lang="en-US" altLang="zh-CN" sz="20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GXA-01-01</a:t>
            </a: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536180" y="9804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814310" y="1844675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450" y="1170305"/>
            <a:ext cx="3656330" cy="49161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635" y="1178560"/>
            <a:ext cx="3780155" cy="490791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长治国家高新技术产业开发区（翟店园区）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463790" y="2094865"/>
            <a:ext cx="4322445" cy="383794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  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、基本情况：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位于翟店街道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翟店村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规划科创大道北侧高铁线东侧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地块编号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GXN-01-02、GXN-01-03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面积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91.23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亩，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经山西省人民政府土地审批文件晋政地字晋政地字【2023】393号长治高新区2023年第一批次建设用地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批复</a:t>
            </a:r>
            <a:r>
              <a:rPr lang="zh-CN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zh-CN" altLang="zh-CN" sz="16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 </a:t>
            </a:r>
            <a:endParaRPr lang="en-US" altLang="zh-CN" sz="1600" dirty="0"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zh-CN" altLang="zh-CN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072515"/>
            <a:ext cx="3556000" cy="108267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4.GXN-01-02、GXN-01-03</a:t>
            </a: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536180" y="9804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814310" y="1844675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6860" y="1139825"/>
            <a:ext cx="3469005" cy="49364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l="24384" t="7570" r="14602" b="3829"/>
          <a:stretch>
            <a:fillRect/>
          </a:stretch>
        </p:blipFill>
        <p:spPr>
          <a:xfrm>
            <a:off x="3719830" y="1186180"/>
            <a:ext cx="3442970" cy="489013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长治国家高新技术产业开发区（翟店园区）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463790" y="2094865"/>
            <a:ext cx="4322445" cy="383794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  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、基本情况：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位于翟店街道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羌城村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规划科创大道北侧高铁线东侧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地块编号GXB-08-04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面积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86.04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亩，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经山西省人民政府土地审批文件晋政地字〔2024〕297号长治高新区2023年第五批次建设用地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批复</a:t>
            </a:r>
            <a:r>
              <a:rPr lang="zh-CN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zh-CN" altLang="zh-CN" sz="16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 </a:t>
            </a:r>
            <a:endParaRPr lang="en-US" altLang="zh-CN" sz="1600" dirty="0"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zh-CN" altLang="zh-CN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072515"/>
            <a:ext cx="3556000" cy="108267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5.GXB-08-04</a:t>
            </a: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536180" y="9804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814310" y="1844675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" y="1078230"/>
            <a:ext cx="3389630" cy="50063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555" y="1037590"/>
            <a:ext cx="3353435" cy="502539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长治国家高新技术产业开发区（老顶山园区）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426960" y="2023110"/>
            <a:ext cx="4262120" cy="407733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1、基本情况：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位于老顶山街道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嶂头村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高铁东站南侧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规划地块编号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GXC-09-02，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面积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115.70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亩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,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经山西省人民政府土地审批文件晋政地字【2023】513号长治高新区2023年第二批次建设用地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批复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  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</a:t>
            </a:r>
            <a:endParaRPr lang="zh-CN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072515"/>
            <a:ext cx="3556000" cy="59817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6.GXG-09-0</a:t>
            </a:r>
            <a:r>
              <a:rPr lang="en-US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endParaRPr lang="en-US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418070" y="9804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854315" y="1701165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380" y="1199515"/>
            <a:ext cx="3731260" cy="48933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640" y="1226185"/>
            <a:ext cx="3561080" cy="48514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长治国家高新技术产业开发区（老顶山园区）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426960" y="1985645"/>
            <a:ext cx="4262120" cy="407733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</a:rPr>
              <a:t>、基本情况：</a:t>
            </a:r>
            <a:r>
              <a:rPr lang="zh-CN" altLang="zh-CN" sz="16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位于老顶山街道王村，顺泽街北侧，长潞连接线西侧，顺泽北街南侧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</a:rPr>
              <a:t>规划地块编号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GX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C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-0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2-01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面积30.00亩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经山西省人民政府土地审批文件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晋政地（挂）字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〔2023〕10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号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长治高新区2020年第三批次增减挂钩项目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建设用地批复</a:t>
            </a:r>
            <a:r>
              <a:rPr lang="zh-CN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zh-CN" altLang="zh-CN" sz="1600" dirty="0"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、规划情况：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长规条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2024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字（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）号，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用地性质</a:t>
            </a:r>
            <a:r>
              <a:rPr lang="zh-CN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为工业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用地，容积率</a:t>
            </a:r>
            <a:r>
              <a:rPr lang="en-US" altLang="zh-CN" sz="1600" spc="-1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≥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1.0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，建筑密</a:t>
            </a:r>
            <a:r>
              <a:rPr lang="zh-CN" altLang="en-US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度</a:t>
            </a:r>
            <a:r>
              <a:rPr lang="en-US" altLang="zh-CN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≥30%</a:t>
            </a:r>
            <a:r>
              <a:rPr lang="zh-CN" altLang="en-US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，建筑高度≤</a:t>
            </a:r>
            <a:r>
              <a:rPr lang="en-US" altLang="zh-CN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40m</a:t>
            </a:r>
            <a:r>
              <a:rPr lang="zh-CN" altLang="en-US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，绿地率≤</a:t>
            </a:r>
            <a:r>
              <a:rPr lang="en-US" altLang="zh-CN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20%</a:t>
            </a:r>
            <a:r>
              <a:rPr lang="zh-CN" altLang="en-US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en-US" altLang="zh-CN" sz="1600" spc="-100" dirty="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zh-CN" altLang="zh-CN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</a:t>
            </a:r>
            <a:endParaRPr lang="zh-CN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072515"/>
            <a:ext cx="3556000" cy="59817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7.GXC-11-0</a:t>
            </a:r>
            <a:r>
              <a:rPr lang="en-US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2-01</a:t>
            </a:r>
            <a:endParaRPr lang="en-US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418070" y="9804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854315" y="1701165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rcRect l="11120" t="706"/>
          <a:stretch>
            <a:fillRect/>
          </a:stretch>
        </p:blipFill>
        <p:spPr>
          <a:xfrm>
            <a:off x="311785" y="1341120"/>
            <a:ext cx="3378835" cy="47688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620" y="1341120"/>
            <a:ext cx="3213100" cy="476885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63525" y="405130"/>
            <a:ext cx="4443730" cy="414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ym typeface="+mn-ea"/>
              </a:rPr>
              <a:t>附：</a:t>
            </a:r>
            <a:r>
              <a:rPr lang="en-US" altLang="zh-CN">
                <a:sym typeface="+mn-ea"/>
              </a:rPr>
              <a:t>GXC-11-02-01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规划设计条件书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6" name="图片 5" descr="规划设计条件书_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4538" y="977900"/>
            <a:ext cx="8162925" cy="57785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长治国家高新技术产业开发区（老顶山园区）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426960" y="1824355"/>
            <a:ext cx="4144645" cy="403352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</a:rPr>
              <a:t>、基本情况：</a:t>
            </a:r>
            <a:r>
              <a:rPr lang="zh-CN" altLang="zh-CN" sz="16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位于老顶山街道王村，顺泽街北侧，长潞连接线西侧，顺泽北街南侧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</a:rPr>
              <a:t>规划地块编号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GX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C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-0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2-02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面积20.00亩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经山西省人民政府土地审批文件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晋政地（挂）字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〔2023〕10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号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长治高新区2020年第三批次增减挂钩项目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建设用地批复</a:t>
            </a:r>
            <a:r>
              <a:rPr lang="zh-CN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zh-CN" altLang="zh-CN" sz="1600" dirty="0"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、规划情况：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长规条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2024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字（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）号，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用地性质</a:t>
            </a:r>
            <a:r>
              <a:rPr lang="zh-CN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为工业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用地，容积率</a:t>
            </a:r>
            <a:r>
              <a:rPr lang="en-US" altLang="zh-CN" sz="1600" spc="-1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≥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1.0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，建筑密</a:t>
            </a:r>
            <a:r>
              <a:rPr lang="zh-CN" altLang="en-US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度</a:t>
            </a:r>
            <a:r>
              <a:rPr lang="en-US" altLang="zh-CN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≥40%</a:t>
            </a:r>
            <a:r>
              <a:rPr lang="zh-CN" altLang="en-US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，建筑高度≤</a:t>
            </a:r>
            <a:r>
              <a:rPr lang="en-US" altLang="zh-CN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40m</a:t>
            </a:r>
            <a:r>
              <a:rPr lang="zh-CN" altLang="en-US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，绿地率≤</a:t>
            </a:r>
            <a:r>
              <a:rPr lang="en-US" altLang="zh-CN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20%</a:t>
            </a:r>
            <a:r>
              <a:rPr lang="zh-CN" altLang="en-US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en-US" altLang="zh-CN" sz="1600" spc="-100" dirty="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</a:t>
            </a:r>
            <a:endParaRPr lang="zh-CN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072515"/>
            <a:ext cx="3556000" cy="59817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8.GXC-11-0</a:t>
            </a:r>
            <a:r>
              <a:rPr lang="en-US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2-02</a:t>
            </a:r>
            <a:endParaRPr lang="en-US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418070" y="9804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854315" y="1701165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1215" y="1350010"/>
            <a:ext cx="3176905" cy="480441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120" y="1341120"/>
            <a:ext cx="3274695" cy="478726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54000" y="433070"/>
            <a:ext cx="598170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ym typeface="+mn-ea"/>
              </a:rPr>
              <a:t>附：</a:t>
            </a:r>
            <a:r>
              <a:rPr lang="en-US" altLang="zh-CN">
                <a:sym typeface="+mn-ea"/>
              </a:rPr>
              <a:t>GXC-11-02-02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规划设计条件书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7" name="图片 6" descr="规划设计条件书_03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43125" y="981075"/>
            <a:ext cx="7905750" cy="559625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98120" y="173990"/>
            <a:ext cx="11656695" cy="6168390"/>
          </a:xfrm>
          <a:gradFill>
            <a:gsLst>
              <a:gs pos="34000">
                <a:srgbClr val="73B6E1"/>
              </a:gs>
              <a:gs pos="100000">
                <a:srgbClr val="E4E6F5"/>
              </a:gs>
              <a:gs pos="70000">
                <a:srgbClr val="BFDBF3"/>
              </a:gs>
              <a:gs pos="0">
                <a:srgbClr val="3467A0"/>
              </a:gs>
            </a:gsLst>
            <a:lin ang="2700000" scaled="1"/>
          </a:gradFill>
        </p:spPr>
        <p:txBody>
          <a:bodyPr>
            <a:noAutofit/>
          </a:bodyPr>
          <a:lstStyle/>
          <a:p>
            <a:pPr marL="0" indent="0" eaLnBrk="1" fontAlgn="auto" latinLnBrk="0" hangingPunct="1">
              <a:lnSpc>
                <a:spcPct val="200000"/>
              </a:lnSpc>
            </a:pPr>
            <a:r>
              <a:rPr lang="en-US" altLang="zh-CN"/>
              <a:t>          </a:t>
            </a:r>
            <a:r>
              <a:rPr lang="zh-CN" altLang="en-US" sz="2800">
                <a:solidFill>
                  <a:schemeClr val="tx1"/>
                </a:solidFill>
              </a:rPr>
              <a:t>目录</a:t>
            </a:r>
            <a:br>
              <a:rPr lang="zh-CN" altLang="en-US" sz="2800">
                <a:solidFill>
                  <a:schemeClr val="tx1"/>
                </a:solidFill>
              </a:rPr>
            </a:br>
            <a:r>
              <a:rPr lang="en-US" altLang="zh-CN" sz="2800">
                <a:solidFill>
                  <a:schemeClr val="tx1"/>
                </a:solidFill>
              </a:rPr>
              <a:t>        1</a:t>
            </a:r>
            <a:r>
              <a:rPr lang="zh-CN" altLang="en-US" sz="2800">
                <a:solidFill>
                  <a:schemeClr val="tx1"/>
                </a:solidFill>
                <a:ea typeface="宋体" panose="02010600030101010101" pitchFamily="2" charset="-122"/>
              </a:rPr>
              <a:t>、前言</a:t>
            </a:r>
            <a:br>
              <a:rPr lang="zh-CN" altLang="en-US" sz="2800" dirty="0" smtClean="0">
                <a:solidFill>
                  <a:schemeClr val="tx1"/>
                </a:solidFill>
                <a:sym typeface="+mn-ea"/>
              </a:rPr>
            </a:br>
            <a:r>
              <a:rPr lang="en-US" altLang="zh-CN" sz="2800" dirty="0" smtClean="0">
                <a:solidFill>
                  <a:schemeClr val="tx1"/>
                </a:solidFill>
                <a:sym typeface="+mn-ea"/>
              </a:rPr>
              <a:t>        2</a:t>
            </a:r>
            <a:r>
              <a:rPr lang="zh-CN" altLang="en-US" sz="2800" dirty="0" smtClean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、园区概况</a:t>
            </a:r>
            <a:br>
              <a:rPr lang="en-US" altLang="zh-CN" sz="2800" dirty="0" smtClean="0">
                <a:solidFill>
                  <a:schemeClr val="tx1"/>
                </a:solidFill>
                <a:sym typeface="+mn-ea"/>
              </a:rPr>
            </a:br>
            <a:r>
              <a:rPr lang="en-US" altLang="zh-CN" sz="2800" dirty="0" smtClean="0">
                <a:solidFill>
                  <a:schemeClr val="tx1"/>
                </a:solidFill>
                <a:sym typeface="+mn-ea"/>
              </a:rPr>
              <a:t>        3</a:t>
            </a:r>
            <a:r>
              <a:rPr lang="zh-CN" altLang="en-US" sz="2800" dirty="0" smtClean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、</a:t>
            </a:r>
            <a:r>
              <a:rPr lang="zh-CN" altLang="en-US" sz="2800" dirty="0" smtClean="0">
                <a:solidFill>
                  <a:schemeClr val="tx1"/>
                </a:solidFill>
                <a:sym typeface="+mn-ea"/>
              </a:rPr>
              <a:t>收储</a:t>
            </a:r>
            <a:r>
              <a:rPr lang="zh-CN" altLang="en-US" sz="2800" dirty="0" smtClean="0">
                <a:solidFill>
                  <a:schemeClr val="tx1"/>
                </a:solidFill>
                <a:sym typeface="+mn-ea"/>
              </a:rPr>
              <a:t>土地情况</a:t>
            </a:r>
            <a:br>
              <a:rPr lang="zh-CN" altLang="en-US" sz="2800" dirty="0" smtClean="0">
                <a:solidFill>
                  <a:schemeClr val="tx1"/>
                </a:solidFill>
                <a:sym typeface="+mn-ea"/>
              </a:rPr>
            </a:br>
            <a:r>
              <a:rPr lang="en-US" altLang="zh-CN" sz="2800" dirty="0" smtClean="0">
                <a:solidFill>
                  <a:schemeClr val="tx1"/>
                </a:solidFill>
                <a:sym typeface="+mn-ea"/>
              </a:rPr>
              <a:t>        4</a:t>
            </a:r>
            <a:r>
              <a:rPr lang="zh-CN" altLang="en-US" sz="2800" dirty="0" smtClean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、宗地情况</a:t>
            </a:r>
            <a:br>
              <a:rPr lang="zh-CN" altLang="en-US" sz="2800">
                <a:solidFill>
                  <a:schemeClr val="tx1"/>
                </a:solidFill>
                <a:ea typeface="宋体" panose="02010600030101010101" pitchFamily="2" charset="-122"/>
              </a:rPr>
            </a:br>
            <a:endParaRPr lang="zh-CN" altLang="en-US" sz="280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长治国家高新技术产业开发区（老顶山园区）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426960" y="1985645"/>
            <a:ext cx="4144645" cy="412559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</a:rPr>
              <a:t>、基本情况：</a:t>
            </a:r>
            <a:r>
              <a:rPr lang="zh-CN" altLang="zh-CN" sz="16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位于老顶山街道王村，顺泽街北侧，长潞连接线西侧，顺泽北街南侧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zh-CN" altLang="en-US" sz="1600" dirty="0" smtClean="0">
                <a:latin typeface="微软雅黑" panose="020B0503020204020204" charset="-122"/>
                <a:ea typeface="微软雅黑" panose="020B0503020204020204" charset="-122"/>
              </a:rPr>
              <a:t>规划地块编号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GX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C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-0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2-04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面积23.31亩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经山西省人民政府土地审批文件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晋政地（挂）字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〔2023〕10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号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长治高新区2020年第三批次增减挂钩项目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建设用地批复</a:t>
            </a:r>
            <a:r>
              <a:rPr lang="zh-CN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zh-CN" altLang="zh-CN" sz="1600" dirty="0"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、规划情况：</a:t>
            </a:r>
            <a:r>
              <a:rPr lang="zh-CN" altLang="en-US" sz="1600" spc="-1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长规条</a:t>
            </a:r>
            <a:r>
              <a:rPr lang="en-US" altLang="zh-CN" sz="1600" spc="-1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2024</a:t>
            </a:r>
            <a:r>
              <a:rPr lang="zh-CN" altLang="en-US" sz="1600" spc="-1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字（</a:t>
            </a:r>
            <a:r>
              <a:rPr lang="en-US" altLang="zh-CN" sz="1600" spc="-1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23</a:t>
            </a:r>
            <a:r>
              <a:rPr lang="zh-CN" altLang="en-US" sz="1600" spc="-1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）号，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用地性质</a:t>
            </a:r>
            <a:r>
              <a:rPr lang="zh-CN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为工业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用地，</a:t>
            </a:r>
            <a:r>
              <a:rPr lang="zh-CN" altLang="en-US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容积率</a:t>
            </a:r>
            <a:r>
              <a:rPr lang="en-US" altLang="zh-CN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≥1.0</a:t>
            </a:r>
            <a:r>
              <a:rPr lang="zh-CN" altLang="en-US" sz="1600" spc="-1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，建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筑密</a:t>
            </a:r>
            <a:r>
              <a:rPr lang="zh-CN" altLang="en-US" sz="16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度</a:t>
            </a:r>
            <a:r>
              <a:rPr lang="en-US" altLang="zh-CN" sz="16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≥40%</a:t>
            </a:r>
            <a:r>
              <a:rPr lang="zh-CN" altLang="en-US" sz="16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，建筑高度≤</a:t>
            </a:r>
            <a:r>
              <a:rPr lang="en-US" altLang="zh-CN" sz="16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40m</a:t>
            </a:r>
            <a:r>
              <a:rPr lang="zh-CN" altLang="en-US" sz="16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，绿地率≤</a:t>
            </a:r>
            <a:r>
              <a:rPr lang="en-US" altLang="zh-CN" sz="16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20%</a:t>
            </a:r>
            <a:r>
              <a:rPr lang="zh-CN" altLang="en-US" sz="16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en-US" altLang="zh-CN" sz="1600" spc="-100" dirty="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zh-CN" altLang="zh-CN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</a:t>
            </a:r>
            <a:endParaRPr lang="zh-CN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072515"/>
            <a:ext cx="3556000" cy="59817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9.GXC-11-0</a:t>
            </a:r>
            <a:r>
              <a:rPr lang="en-US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2-04</a:t>
            </a:r>
            <a:endParaRPr lang="en-US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418070" y="9804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854315" y="1701165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4330" y="1315720"/>
            <a:ext cx="3345815" cy="48018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145" y="1315720"/>
            <a:ext cx="3293110" cy="479425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规划设计条件书_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0733" y="1052830"/>
            <a:ext cx="8090535" cy="57270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91135" y="405130"/>
            <a:ext cx="6466840" cy="3251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ym typeface="+mn-ea"/>
              </a:rPr>
              <a:t>附：</a:t>
            </a:r>
            <a:r>
              <a:rPr lang="en-US" altLang="zh-CN">
                <a:sym typeface="+mn-ea"/>
              </a:rPr>
              <a:t>GXC-11-02-04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规划设计条件书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长治国家高新技术产业开发区（老顶山园区）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715250" y="1705610"/>
            <a:ext cx="4262120" cy="317246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zh-CN" altLang="zh-CN" sz="1400" dirty="0" smtClean="0">
                <a:latin typeface="微软雅黑" panose="020B0503020204020204" charset="-122"/>
                <a:ea typeface="微软雅黑" panose="020B0503020204020204" charset="-122"/>
              </a:rPr>
              <a:t> 1、基本情况：</a:t>
            </a:r>
            <a:r>
              <a:rPr lang="zh-CN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位于老顶山街道南垂村，顺泽街北侧，长潞连接线西侧，顺泽北街南侧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</a:rPr>
              <a:t>规划地块编号</a:t>
            </a:r>
            <a:r>
              <a:rPr lang="zh-CN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GXD-13-01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，面积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140.16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亩，经山西省人民政府土地审批文件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晋政地字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〔2023〕225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号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长治高新区2022年第三批次建设用地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批复。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  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 </a:t>
            </a:r>
            <a:r>
              <a:rPr lang="en-US" altLang="zh-CN" sz="14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2</a:t>
            </a:r>
            <a:r>
              <a:rPr lang="zh-CN" altLang="en-US" sz="14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、规划情况：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长规条</a:t>
            </a:r>
            <a:r>
              <a:rPr lang="en-US" altLang="zh-CN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2023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字（</a:t>
            </a:r>
            <a:r>
              <a:rPr lang="en-US" altLang="zh-CN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6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）号，</a:t>
            </a:r>
            <a:r>
              <a:rPr lang="zh-CN" altLang="en-US" sz="14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用地性质</a:t>
            </a:r>
            <a:r>
              <a:rPr lang="zh-CN" altLang="zh-CN" sz="14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为工业</a:t>
            </a:r>
            <a:r>
              <a:rPr lang="zh-CN" altLang="en-US" sz="14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用地，容积率</a:t>
            </a:r>
            <a:r>
              <a:rPr lang="en-US" altLang="zh-CN" sz="14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≥1.0</a:t>
            </a:r>
            <a:r>
              <a:rPr lang="zh-CN" altLang="en-US" sz="14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，建筑密度</a:t>
            </a:r>
            <a:r>
              <a:rPr lang="en-US" altLang="zh-CN" sz="14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≥30%</a:t>
            </a:r>
            <a:r>
              <a:rPr lang="zh-CN" altLang="en-US" sz="14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，建筑高度≤</a:t>
            </a:r>
            <a:r>
              <a:rPr lang="en-US" altLang="zh-CN" sz="14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40m</a:t>
            </a:r>
            <a:r>
              <a:rPr lang="zh-CN" altLang="en-US" sz="14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，绿地率≤</a:t>
            </a:r>
            <a:r>
              <a:rPr lang="en-US" altLang="zh-CN" sz="14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20%</a:t>
            </a:r>
            <a:r>
              <a:rPr lang="zh-CN" altLang="en-US" sz="14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en-US" altLang="zh-CN" sz="1400" dirty="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</a:t>
            </a:r>
            <a:endParaRPr lang="zh-CN" altLang="zh-CN" sz="14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196975"/>
            <a:ext cx="3556000" cy="59817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10.GXD-13-0</a:t>
            </a:r>
            <a:r>
              <a:rPr lang="en-US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endParaRPr lang="zh-CN" altLang="en-US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418070" y="9804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854315" y="1701165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86810" y="980440"/>
            <a:ext cx="3735705" cy="51485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9170"/>
            <a:ext cx="3799205" cy="51562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44475" y="405130"/>
            <a:ext cx="47625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ym typeface="+mn-ea"/>
              </a:rPr>
              <a:t>附：</a:t>
            </a:r>
            <a:r>
              <a:rPr lang="en-US" altLang="zh-CN">
                <a:sym typeface="+mn-ea"/>
              </a:rPr>
              <a:t>GXD-13-01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规划设计条件书</a:t>
            </a:r>
            <a:endParaRPr lang="zh-CN" altLang="en-US"/>
          </a:p>
        </p:txBody>
      </p:sp>
      <p:pic>
        <p:nvPicPr>
          <p:cNvPr id="6" name="图片 5" descr="规划设计条件书(1)_01"/>
          <p:cNvPicPr>
            <a:picLocks noChangeAspect="1"/>
          </p:cNvPicPr>
          <p:nvPr/>
        </p:nvPicPr>
        <p:blipFill>
          <a:blip r:embed="rId1"/>
          <a:srcRect l="8165" t="7689" r="2959" b="2555"/>
          <a:stretch>
            <a:fillRect/>
          </a:stretch>
        </p:blipFill>
        <p:spPr>
          <a:xfrm>
            <a:off x="2038033" y="1007110"/>
            <a:ext cx="8115935" cy="579691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长治国家高新技术产业开发区（老顶山园区）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426960" y="1985645"/>
            <a:ext cx="4262120" cy="304101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</a:rPr>
              <a:t>       1、基本情况：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位于老顶山街道王村，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延安北路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东侧，潞泽街北侧，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</a:rPr>
              <a:t>规划地块编号GXE-07-02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面积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26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亩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经山西省人民政府土地审批文件晋政地字〔2019〕60号长治高新区2018年第二批次建设用地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批复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en-US" altLang="zh-CN" sz="1400" dirty="0" smtClean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en-US" altLang="zh-CN" sz="1400" dirty="0" smtClean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</a:t>
            </a:r>
            <a:r>
              <a:rPr lang="en-US" altLang="zh-CN" sz="18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</a:t>
            </a:r>
            <a:endParaRPr lang="en-US" altLang="zh-CN" sz="18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072515"/>
            <a:ext cx="3556000" cy="59817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11.GXE-07-02</a:t>
            </a: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418070" y="9804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854315" y="1701165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380" y="1094105"/>
            <a:ext cx="3665220" cy="49377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3325" y="1103630"/>
            <a:ext cx="3573780" cy="490537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长治国家高新技术产业开发区（老顶山园区）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464425" y="1845310"/>
            <a:ext cx="4467225" cy="339153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</a:rPr>
              <a:t>    1、基本情况：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位于老顶山街道赵凹，安泽街北侧，延安北路东侧，潞泽街南侧，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规划地块编号GXE-07-05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，面积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28.96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亩，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经山西省人民政府土地审批文件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晋政地字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〔2019〕60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号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长治高新区2018年第二批次建设用地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批复和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晋政地（挂）字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〔2024〕11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号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长治高新区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2021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年第一批次增减挂钩项目建设用地批复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en-US" altLang="zh-CN" sz="1400" dirty="0" smtClean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    2、规划情况：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长规条</a:t>
            </a:r>
            <a:r>
              <a:rPr lang="en-US" altLang="zh-CN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2024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字（</a:t>
            </a:r>
            <a:r>
              <a:rPr lang="en-US" altLang="zh-CN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8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）号，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用地性质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为商业用地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容积率≤2.0，建筑密度≤40%，建筑高度≤40m，绿地率≥25%。</a:t>
            </a:r>
            <a:endParaRPr lang="en-US" altLang="zh-CN" sz="14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</a:t>
            </a:r>
            <a:endParaRPr lang="zh-CN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341755"/>
            <a:ext cx="3629025" cy="51498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12.GXE-07-05</a:t>
            </a: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418070" y="9804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967980" y="1772920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10308" t="91"/>
          <a:stretch>
            <a:fillRect/>
          </a:stretch>
        </p:blipFill>
        <p:spPr>
          <a:xfrm>
            <a:off x="3863975" y="1285875"/>
            <a:ext cx="3388360" cy="47834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05" y="1260475"/>
            <a:ext cx="3620770" cy="480822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规划设计条件书(1)_02"/>
          <p:cNvPicPr>
            <a:picLocks noChangeAspect="1"/>
          </p:cNvPicPr>
          <p:nvPr/>
        </p:nvPicPr>
        <p:blipFill>
          <a:blip r:embed="rId1"/>
          <a:srcRect l="5561" t="5249" r="2633"/>
          <a:stretch>
            <a:fillRect/>
          </a:stretch>
        </p:blipFill>
        <p:spPr>
          <a:xfrm>
            <a:off x="2258695" y="1047115"/>
            <a:ext cx="7674610" cy="56019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62890" y="332740"/>
            <a:ext cx="4064000" cy="4394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ym typeface="+mn-ea"/>
              </a:rPr>
              <a:t>附：</a:t>
            </a:r>
            <a:r>
              <a:rPr lang="en-US" altLang="zh-CN">
                <a:sym typeface="+mn-ea"/>
              </a:rPr>
              <a:t>GXE-07-05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规划设计条件书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长治国家高新技术产业开发区（老顶山园区）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464425" y="1845310"/>
            <a:ext cx="4467225" cy="294068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</a:rPr>
              <a:t>    1、基本情况：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位于老顶山街道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王村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，安泽街北侧，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赵凹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北路东侧，潞泽街南侧，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规划地块编号GXE-08-02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，面积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60.75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亩，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经山西省人民政府土地审批文件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晋政地字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〔2019〕60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号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长治高新区2018年第二批次建设用地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批复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en-US" altLang="zh-CN" sz="1400" dirty="0" smtClean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    2、规划情况：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长规条</a:t>
            </a:r>
            <a:r>
              <a:rPr lang="en-US" altLang="zh-CN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2023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字（</a:t>
            </a:r>
            <a:r>
              <a:rPr lang="en-US" altLang="zh-CN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16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）号，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用地性质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为商业用地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容积率≤2.0，建筑密度≤40%，建筑高度≤40m，绿地率≥25%。</a:t>
            </a:r>
            <a:endParaRPr lang="en-US" altLang="zh-CN" sz="14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</a:t>
            </a:r>
            <a:endParaRPr lang="zh-CN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341755"/>
            <a:ext cx="3629025" cy="51498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13.GXE-08-02</a:t>
            </a: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418070" y="9804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967980" y="1772920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63975" y="1260475"/>
            <a:ext cx="3229610" cy="484886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1226820"/>
            <a:ext cx="3389630" cy="491045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规划设计条件书1_00"/>
          <p:cNvPicPr>
            <a:picLocks noChangeAspect="1"/>
          </p:cNvPicPr>
          <p:nvPr/>
        </p:nvPicPr>
        <p:blipFill>
          <a:blip r:embed="rId1"/>
          <a:srcRect l="5816" t="10970" r="3977" b="2625"/>
          <a:stretch>
            <a:fillRect/>
          </a:stretch>
        </p:blipFill>
        <p:spPr>
          <a:xfrm>
            <a:off x="1870393" y="981075"/>
            <a:ext cx="8451215" cy="572516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35280" y="332740"/>
            <a:ext cx="4064000" cy="3822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ym typeface="+mn-ea"/>
              </a:rPr>
              <a:t>附：</a:t>
            </a:r>
            <a:r>
              <a:rPr lang="en-US" altLang="zh-CN">
                <a:sym typeface="+mn-ea"/>
              </a:rPr>
              <a:t>GXE-08-02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规划设计条件书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长治国家高新技术产业开发区（老顶山园区）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464425" y="1845310"/>
            <a:ext cx="4467225" cy="294068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</a:rPr>
              <a:t>    1、基本情况：</a:t>
            </a:r>
            <a:r>
              <a:rPr lang="en-US" altLang="zh-CN" sz="1600" dirty="0" smtClean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位于老顶山街道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赵凹、王村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，安泽街北侧，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赵凹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北路东侧，潞泽街南侧，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规划地块编号GXE-08-04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，面积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60.29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亩，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经山西省人民政府土地审批文件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晋政地字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〔2019〕60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号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长治高新区2018年第二批次建设用地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批复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en-US" altLang="zh-CN" sz="1400" dirty="0" smtClean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    2、规划情况：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长规条</a:t>
            </a:r>
            <a:r>
              <a:rPr lang="en-US" altLang="zh-CN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2023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字（</a:t>
            </a:r>
            <a:r>
              <a:rPr lang="en-US" altLang="zh-CN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17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）号，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用地性质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为商业用地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容积率≤2.0，建筑密度≤40%，建筑高度≤40m，绿地率≥25%。</a:t>
            </a:r>
            <a:endParaRPr lang="en-US" altLang="zh-CN" sz="14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</a:t>
            </a:r>
            <a:endParaRPr lang="zh-CN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341755"/>
            <a:ext cx="3629025" cy="51498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14.GXE-08-04</a:t>
            </a: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418070" y="9804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967980" y="1772920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1605" y="1226820"/>
            <a:ext cx="3286125" cy="48133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010" y="1073150"/>
            <a:ext cx="3363595" cy="496633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前言</a:t>
            </a:r>
            <a:r>
              <a:rPr lang="en-US" altLang="zh-CN" sz="3000" dirty="0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                 </a:t>
            </a: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119380" y="1412875"/>
            <a:ext cx="11421745" cy="45783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indent="457200"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1480" y="869315"/>
            <a:ext cx="11094085" cy="58547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457200" algn="ctr" eaLnBrk="0" hangingPunct="0">
              <a:lnSpc>
                <a:spcPct val="150000"/>
              </a:lnSpc>
              <a:buClrTx/>
              <a:buSzTx/>
              <a:buNone/>
            </a:pPr>
            <a:r>
              <a:rPr lang="zh-CN" sz="2000" b="1" dirty="0">
                <a:ea typeface="微软雅黑" panose="020B0503020204020204" charset="-122"/>
                <a:sym typeface="+mn-ea"/>
              </a:rPr>
              <a:t>长治高新区优质国有建设用地集中招商推介公告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457200" algn="just" eaLnBrk="0" hangingPunct="0">
              <a:lnSpc>
                <a:spcPct val="150000"/>
              </a:lnSpc>
              <a:buClrTx/>
              <a:buSzTx/>
              <a:buNone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智汇太行，兴业高新；沃土留金，诚邀共赢。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457200" algn="just" eaLnBrk="0" hangingPunct="0">
              <a:lnSpc>
                <a:spcPct val="150000"/>
              </a:lnSpc>
              <a:buClrTx/>
              <a:buSzTx/>
              <a:buNone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治高新区作为国家级高新技术产业开发区、全省碳达峰试点园区与首批绿电园区，立足主城融城核心区位，聚力电子信息、新能源、高端装备制造、生物医药四大百亿级产业集群，坐拥高铁通达、机场毗邻、高速纵横的立体交通，齐备标准园区、绿电供给、商住配套的产业条件，是晋东南承接产业转移、布局实业项目的核心投资高地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457200" algn="just" eaLnBrk="0" hangingPunct="0">
              <a:lnSpc>
                <a:spcPct val="150000"/>
              </a:lnSpc>
              <a:buClrTx/>
              <a:buSzTx/>
              <a:buNone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破解土地招商信息分散、供需对接滞后、审批流程繁琐等难题，我区全面推行以地招商、精准供地、专班代办全链条服务模式，统筹归集工业、科创、仓储、商住等各类优质存量建设用地，系统梳理区位禀赋、规划指标、配套条件、产业承载等全维度信息，集中对外开展招商推介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457200" algn="just" eaLnBrk="0" hangingPunct="0">
              <a:lnSpc>
                <a:spcPct val="150000"/>
              </a:lnSpc>
              <a:buClrTx/>
              <a:buSzTx/>
              <a:buNone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本次推介地块均为成熟存量净地，区位优势清晰，产业配套完善，政策导向明确，便于企业按需筛选比对，精准匹配项目用地，打通 “项目等地、地待项目” 供需错配堵点。我区全面落实“拿地即开工”保障机制，实行项目全流程专人专班服务，简化用地报批流程，全程代办立项、规划、施工等手续，让企业省心投资、安心建设。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457200" algn="just" eaLnBrk="0" hangingPunct="0">
              <a:lnSpc>
                <a:spcPct val="150000"/>
              </a:lnSpc>
              <a:buClrTx/>
              <a:buSzTx/>
              <a:buNone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沃土兴百业，高新启新篇。长治高新区将以充足土地供给夯实落地之基、以惠企产业政策厚植兴业之壤、以高效政务服务护航发展之路。诚邀全国龙头企业、科创团队、实业客商莅临实地踏勘、洽谈合作，携手深耕晋东南，共绘高质量发展崭新蓝图！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457200" algn="just" eaLnBrk="0" hangingPunct="0">
              <a:lnSpc>
                <a:spcPct val="150000"/>
              </a:lnSpc>
              <a:buClrTx/>
              <a:buSzTx/>
              <a:buNone/>
            </a:pP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91135" y="404495"/>
            <a:ext cx="4064000" cy="4102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ym typeface="+mn-ea"/>
              </a:rPr>
              <a:t>附：</a:t>
            </a:r>
            <a:r>
              <a:rPr lang="en-US" altLang="zh-CN">
                <a:sym typeface="+mn-ea"/>
              </a:rPr>
              <a:t>GXE-08-04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规划设计条件书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5" name="图片 4" descr="规划设计条件书1_01"/>
          <p:cNvPicPr>
            <a:picLocks noChangeAspect="1"/>
          </p:cNvPicPr>
          <p:nvPr/>
        </p:nvPicPr>
        <p:blipFill>
          <a:blip r:embed="rId1"/>
          <a:srcRect l="5424" t="8955" r="5041" b="4083"/>
          <a:stretch>
            <a:fillRect/>
          </a:stretch>
        </p:blipFill>
        <p:spPr>
          <a:xfrm>
            <a:off x="2070735" y="1124585"/>
            <a:ext cx="8050530" cy="552958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长治国家高新技术产业开发区（老顶山园区）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426960" y="1985645"/>
            <a:ext cx="4262120" cy="304101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</a:rPr>
              <a:t>       1、基本情况：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位于老顶山街道王村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、关村，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朝阳北街南侧，长潞连接线东侧，潞泽街北侧，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</a:rPr>
              <a:t>规划地块编号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GXF-08-03，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面积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83.97亩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长治高新区2020年第三批次增减挂钩项目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用地性质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为商业用地。</a:t>
            </a:r>
            <a:endParaRPr lang="en-US" altLang="zh-CN" sz="1400" dirty="0" smtClean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、规划情况：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容积率</a:t>
            </a:r>
            <a:r>
              <a:rPr lang="zh-CN" altLang="en-US" sz="1400" spc="-1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≤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2.0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，建筑密</a:t>
            </a:r>
            <a:r>
              <a:rPr lang="zh-CN" altLang="en-US" sz="1400" spc="-1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度≤</a:t>
            </a:r>
            <a:r>
              <a:rPr lang="en-US" altLang="zh-CN" sz="1400" spc="-1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40%</a:t>
            </a:r>
            <a:r>
              <a:rPr lang="zh-CN" altLang="en-US" sz="1400" spc="-1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，建筑高度≤</a:t>
            </a:r>
            <a:r>
              <a:rPr lang="en-US" altLang="zh-CN" sz="1400" spc="-1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40m</a:t>
            </a:r>
            <a:r>
              <a:rPr lang="zh-CN" altLang="en-US" sz="1400" spc="-1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，绿地率</a:t>
            </a:r>
            <a:r>
              <a:rPr lang="en-US" altLang="zh-CN" sz="1400" spc="-1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≥25%</a:t>
            </a:r>
            <a:r>
              <a:rPr lang="zh-CN" altLang="en-US" sz="1400" spc="-1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en-US" altLang="zh-CN" sz="1400" spc="-100" dirty="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en-US" altLang="zh-CN" sz="1400" dirty="0" smtClean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</a:t>
            </a:r>
            <a:r>
              <a:rPr lang="en-US" altLang="zh-CN" sz="18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</a:t>
            </a:r>
            <a:endParaRPr lang="en-US" altLang="zh-CN" sz="18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072515"/>
            <a:ext cx="3556000" cy="59817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15.GXF-08-0</a:t>
            </a:r>
            <a:r>
              <a:rPr lang="en-US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endParaRPr lang="en-US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418070" y="9804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854315" y="1701165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18535" y="1210310"/>
            <a:ext cx="3230245" cy="48539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l="12971" t="-617"/>
          <a:stretch>
            <a:fillRect/>
          </a:stretch>
        </p:blipFill>
        <p:spPr>
          <a:xfrm>
            <a:off x="335915" y="1196975"/>
            <a:ext cx="3182620" cy="486727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19380" y="405130"/>
            <a:ext cx="4247515" cy="3314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ym typeface="+mn-ea"/>
              </a:rPr>
              <a:t>附：</a:t>
            </a:r>
            <a:r>
              <a:rPr lang="en-US" altLang="zh-CN">
                <a:sym typeface="+mn-ea"/>
              </a:rPr>
              <a:t>GXF-08-03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规划设计条件书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5" name="图片 4" descr="规划设计条件书1_02"/>
          <p:cNvPicPr>
            <a:picLocks noChangeAspect="1"/>
          </p:cNvPicPr>
          <p:nvPr/>
        </p:nvPicPr>
        <p:blipFill>
          <a:blip r:embed="rId1"/>
          <a:srcRect l="2951" t="5559" r="3558"/>
          <a:stretch>
            <a:fillRect/>
          </a:stretch>
        </p:blipFill>
        <p:spPr>
          <a:xfrm>
            <a:off x="2158365" y="1052830"/>
            <a:ext cx="7875270" cy="56261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长治国家高新技术产业开发区（漳泽园区）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607935" y="2040890"/>
            <a:ext cx="4112260" cy="365188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</a:rPr>
              <a:t> 1、基本情况： 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位于大辛庄街道大辛庄村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、关杜庄村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，北环街北侧，金源路西侧，漳纬九街南侧，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规划地块编号GXJ-06-04，面积64.69亩，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经山西省人民政府土地审批文件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晋政地字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〔2022〕285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号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长治高新区2021年第五批次建设用地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批复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en-US" altLang="zh-CN" sz="1400" dirty="0" smtClean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2、规划情况：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长规条</a:t>
            </a:r>
            <a:r>
              <a:rPr lang="en-US" altLang="zh-CN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2022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字（</a:t>
            </a:r>
            <a:r>
              <a:rPr lang="en-US" altLang="zh-CN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14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）号，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用地性质为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医疗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用地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容积率≤,3.0，建筑密度≤40%，建筑高度≤42m，绿地率≥30%。</a:t>
            </a:r>
            <a:endParaRPr lang="en-US" altLang="zh-CN" sz="1400" dirty="0" smtClean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en-US" altLang="zh-CN" sz="1400" dirty="0" smtClean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l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endParaRPr lang="zh-CN" altLang="zh-CN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</a:t>
            </a:r>
            <a:endParaRPr lang="zh-CN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283970"/>
            <a:ext cx="3629025" cy="55626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16.GXJ-06-04</a:t>
            </a: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326630" y="12598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896225" y="1844675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340" y="1052830"/>
            <a:ext cx="3611245" cy="48475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585" y="1052830"/>
            <a:ext cx="3441700" cy="484822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规划设计条件书(1)_00"/>
          <p:cNvPicPr>
            <a:picLocks noChangeAspect="1"/>
          </p:cNvPicPr>
          <p:nvPr/>
        </p:nvPicPr>
        <p:blipFill>
          <a:blip r:embed="rId1"/>
          <a:srcRect t="5922" r="3746"/>
          <a:stretch>
            <a:fillRect/>
          </a:stretch>
        </p:blipFill>
        <p:spPr>
          <a:xfrm>
            <a:off x="2260918" y="981075"/>
            <a:ext cx="7670165" cy="53022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07035" y="332740"/>
            <a:ext cx="4064000" cy="3733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ym typeface="+mn-ea"/>
              </a:rPr>
              <a:t>附：</a:t>
            </a:r>
            <a:r>
              <a:rPr lang="en-US" altLang="zh-CN">
                <a:sym typeface="+mn-ea"/>
              </a:rPr>
              <a:t>GXJ-06-04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规划设计条件书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长治国家高新技术产业开发区（漳泽园区）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465695" y="1988820"/>
            <a:ext cx="4328160" cy="267589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</a:rPr>
              <a:t>   1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</a:rPr>
              <a:t>、基本情况：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位于大辛庄街道鹿家庄村，榆黄路北侧，机场路西侧，海森街南侧，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规划地块编号GXJ-07-04，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面积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71.78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亩，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经山西省人民政府土地审批文件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晋政地字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〔2023〕513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号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长治高新区2023年第二批次建设用地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批复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en-US" altLang="zh-CN" sz="1400" dirty="0" smtClean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2、规划情况：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长规条</a:t>
            </a:r>
            <a:r>
              <a:rPr lang="en-US" altLang="zh-CN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2023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字（</a:t>
            </a:r>
            <a:r>
              <a:rPr lang="en-US" altLang="zh-CN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36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）号，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用地性质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为其他服务设施用地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容积率≤1.0，建筑密度≤40%，建筑高度≤20m，绿地率≥25%。</a:t>
            </a:r>
            <a:endParaRPr lang="en-US" altLang="zh-CN" sz="2000" dirty="0" smtClean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zh-CN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268730"/>
            <a:ext cx="3629025" cy="42735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17.GXJ-07-04</a:t>
            </a: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326630" y="12598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963535" y="1844675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380" y="1130300"/>
            <a:ext cx="3313430" cy="484187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2175" y="1124585"/>
            <a:ext cx="3915410" cy="482790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规划设计条件书(1)_05"/>
          <p:cNvPicPr>
            <a:picLocks noChangeAspect="1"/>
          </p:cNvPicPr>
          <p:nvPr/>
        </p:nvPicPr>
        <p:blipFill>
          <a:blip r:embed="rId1"/>
          <a:srcRect l="3686" t="2732" r="5292"/>
          <a:stretch>
            <a:fillRect/>
          </a:stretch>
        </p:blipFill>
        <p:spPr>
          <a:xfrm rot="10800000">
            <a:off x="2495550" y="1052830"/>
            <a:ext cx="7542530" cy="57003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9380" y="405130"/>
            <a:ext cx="4064000" cy="3403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ym typeface="+mn-ea"/>
              </a:rPr>
              <a:t>附：</a:t>
            </a:r>
            <a:r>
              <a:rPr lang="en-US" altLang="zh-CN">
                <a:sym typeface="+mn-ea"/>
              </a:rPr>
              <a:t>GXJ-07-04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规划设计条件书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63525" y="116840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长治国家高新技术产业开发区（科技园区）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326630" y="2286635"/>
            <a:ext cx="4467225" cy="227520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</a:rPr>
              <a:t>1、基本情况：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位于大辛庄街道鹿家庄村，英雄北路路和北二环交叉口，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规划地块编号B-13-04-01，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面积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5.21亩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经山西省人民政府土地审批文件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晋政地字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〔2021〕338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号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长治高新区2021年第一批次建设用地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批复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en-US" altLang="zh-CN" sz="1400" dirty="0" smtClean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 2、规划情况：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长规条</a:t>
            </a:r>
            <a:r>
              <a:rPr lang="en-US" altLang="zh-CN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2023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字（</a:t>
            </a:r>
            <a:r>
              <a:rPr lang="en-US" altLang="zh-CN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</a:t>
            </a:r>
            <a:r>
              <a:rPr lang="zh-CN" altLang="en-US" sz="1400" dirty="0">
                <a:uFillTx/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）号，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用地性质为商业服务用地</a:t>
            </a: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</a:t>
            </a:r>
            <a:r>
              <a:rPr lang="en-US" altLang="zh-CN" sz="1400" dirty="0" smtClean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容积率≤2.0，建筑密度≤45%，建筑高度≤18m，绿地率≥25%。       </a:t>
            </a:r>
            <a:endParaRPr lang="en-US" altLang="zh-CN" sz="1400" dirty="0" smtClean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896225" y="1202690"/>
            <a:ext cx="3629025" cy="63754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18.B-13-04-01</a:t>
            </a: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326630" y="12598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854315" y="1996440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271270" y="602170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3525" y="1109980"/>
            <a:ext cx="3369310" cy="500824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-383" r="10960"/>
          <a:stretch>
            <a:fillRect/>
          </a:stretch>
        </p:blipFill>
        <p:spPr>
          <a:xfrm>
            <a:off x="3642995" y="1125220"/>
            <a:ext cx="3461385" cy="499300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规划设计条件书_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5208" y="1130935"/>
            <a:ext cx="7601585" cy="538099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35280" y="405130"/>
            <a:ext cx="4064000" cy="3308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ym typeface="+mn-ea"/>
              </a:rPr>
              <a:t>附：</a:t>
            </a:r>
            <a:r>
              <a:rPr lang="en-US" altLang="zh-CN">
                <a:sym typeface="+mn-ea"/>
              </a:rPr>
              <a:t>B</a:t>
            </a:r>
            <a:r>
              <a:rPr lang="en-US" altLang="zh-CN">
                <a:sym typeface="+mn-ea"/>
              </a:rPr>
              <a:t>-13-04-01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规划设计条件书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 smtClean="0">
                <a:sym typeface="+mn-ea"/>
              </a:rPr>
              <a:t>长治国家高新技术产业开发区园区概况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119380" y="1162050"/>
            <a:ext cx="11421745" cy="48291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indent="457200"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科技工业园是长治高新区的核心园区，起步区面积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7.53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平方公里。主导产业为：高端装备制造、生物医药与大健康、电子信息、现代三产服务业。现有企业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9000</a:t>
            </a:r>
            <a:r>
              <a:rPr 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余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漳泽工业园规划面积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15.89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平方公里。经过近年来的发展，漳泽工业园基本实现了道路、供水、排水、供电、供热及通讯等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“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九通一平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”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，产业涵盖了光伏发电、先进装备制造、生物制药等多个领域，园内入驻企业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28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家。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翟店工业园规划起步区面积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11.98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平方公里。园区主导产业为智能制造、电子信息、建筑材料等，现有企业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400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余。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老顶山园区规划起步区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15.24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平方公里。主导产业为生物医药、装备制造、汽贸汽配，现有企业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2000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余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61620"/>
            <a:ext cx="7820025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3000" dirty="0" smtClean="0">
                <a:sym typeface="+mn-ea"/>
              </a:rPr>
              <a:t>长治国家高新技术产业开发区收储土地情况</a:t>
            </a:r>
            <a:endParaRPr lang="en-US" altLang="zh-CN" sz="3000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448300" y="2564765"/>
            <a:ext cx="462280" cy="1553210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像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1136630" y="2637155"/>
            <a:ext cx="427990" cy="155321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划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9" name="图片 8" descr="规划总分地块 Model (1)_00(1)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381750" y="970915"/>
            <a:ext cx="4510405" cy="588708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840" y="1156970"/>
            <a:ext cx="5168265" cy="562102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 smtClean="0">
                <a:sym typeface="+mn-ea"/>
              </a:rPr>
              <a:t>长治国家高新技术产业开发区收储土地情况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191135" y="1301750"/>
            <a:ext cx="11421745" cy="51879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indent="457200"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000" dirty="0" smtClean="0">
                <a:sym typeface="+mn-ea"/>
              </a:rPr>
              <a:t>长治国家高新技术产业开发区收储土地共涉及</a:t>
            </a:r>
            <a:r>
              <a:rPr lang="en-US" altLang="zh-CN" sz="2000" dirty="0" smtClean="0">
                <a:sym typeface="+mn-ea"/>
              </a:rPr>
              <a:t>18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宗地，面积为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71.2974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公顷（合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1069.46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亩）。其中：商业用地面积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21.9910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公顷（合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329.87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亩），工业用地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30.1402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公顷（合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452.10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83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亩），其他服务设施用地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4.7851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公顷（合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71.78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亩），高等院校用地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6.6681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公顷（合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100.02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亩），交通枢纽用地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7.7130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公顷（合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115.70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亩）</a:t>
            </a:r>
            <a:r>
              <a:rPr lang="zh-CN" altLang="en-US" sz="2000" dirty="0" smtClean="0">
                <a:sym typeface="+mn-ea"/>
              </a:rPr>
              <a:t>。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翟店工业园区涉及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5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宗地面积为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21.858</a:t>
            </a:r>
            <a:r>
              <a:rPr lang="zh-CN" altLang="en-US" sz="2000" dirty="0" smtClean="0">
                <a:sym typeface="+mn-ea"/>
              </a:rPr>
              <a:t>公顷（合</a:t>
            </a:r>
            <a:r>
              <a:rPr lang="en-US" altLang="zh-CN" sz="2000" dirty="0" smtClean="0">
                <a:sym typeface="+mn-ea"/>
              </a:rPr>
              <a:t>327.86</a:t>
            </a:r>
            <a:r>
              <a:rPr lang="zh-CN" altLang="en-US" sz="2000" dirty="0" smtClean="0">
                <a:sym typeface="+mn-ea"/>
              </a:rPr>
              <a:t>亩），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其中：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工业用地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面积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15.1899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公顷（合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227.84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亩），高等院校用地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6.6681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公顷（合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100.02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亩）</a:t>
            </a:r>
            <a:r>
              <a:rPr lang="zh-CN" altLang="en-US" sz="2000" dirty="0" smtClean="0">
                <a:sym typeface="等线" panose="02010600030101010101" charset="-122"/>
              </a:rPr>
              <a:t> 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。</a:t>
            </a:r>
            <a:endParaRPr lang="zh-CN" altLang="en-US" sz="2000" dirty="0" smtClean="0">
              <a:sym typeface="+mn-ea"/>
            </a:endParaRPr>
          </a:p>
          <a:p>
            <a:pPr indent="457200"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 smtClean="0">
                <a:sym typeface="+mn-ea"/>
              </a:rPr>
              <a:t>老顶山物流园区涉及</a:t>
            </a:r>
            <a:r>
              <a:rPr lang="en-US" sz="2000" dirty="0" smtClean="0">
                <a:sym typeface="+mn-ea"/>
              </a:rPr>
              <a:t>10</a:t>
            </a:r>
            <a:r>
              <a:rPr lang="zh-CN" altLang="en-US" sz="2000" dirty="0" smtClean="0">
                <a:sym typeface="+mn-ea"/>
              </a:rPr>
              <a:t>宗地面积为</a:t>
            </a:r>
            <a:r>
              <a:rPr lang="en-US" altLang="zh-CN" sz="2000" dirty="0" smtClean="0">
                <a:sym typeface="+mn-ea"/>
              </a:rPr>
              <a:t>39.9941</a:t>
            </a:r>
            <a:r>
              <a:rPr lang="zh-CN" altLang="en-US" sz="2000" dirty="0" smtClean="0">
                <a:sym typeface="+mn-ea"/>
              </a:rPr>
              <a:t>公顷（合</a:t>
            </a:r>
            <a:r>
              <a:rPr lang="en-US" altLang="zh-CN" sz="2000" dirty="0" smtClean="0">
                <a:sym typeface="+mn-ea"/>
              </a:rPr>
              <a:t>599.92</a:t>
            </a:r>
            <a:r>
              <a:rPr lang="zh-CN" altLang="en-US" sz="2000" dirty="0" smtClean="0">
                <a:sym typeface="+mn-ea"/>
              </a:rPr>
              <a:t>亩）。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其中：商业用地面积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17.3308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公顷（合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259.97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亩），工业用地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14.9503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公顷（合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224.26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亩），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交通枢纽用地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7.7130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公顷（合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115.70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亩）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。</a:t>
            </a:r>
            <a:endParaRPr lang="zh-CN" altLang="en-US" sz="2000" dirty="0" smtClean="0">
              <a:ea typeface="宋体" panose="02010600030101010101" pitchFamily="2" charset="-122"/>
              <a:sym typeface="+mn-ea"/>
            </a:endParaRPr>
          </a:p>
          <a:p>
            <a:pPr indent="457200"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 smtClean="0">
                <a:sym typeface="+mn-ea"/>
              </a:rPr>
              <a:t>漳泽工业园区涉及</a:t>
            </a:r>
            <a:r>
              <a:rPr lang="en-US" altLang="zh-CN" sz="2000" dirty="0" smtClean="0">
                <a:sym typeface="+mn-ea"/>
              </a:rPr>
              <a:t>2</a:t>
            </a:r>
            <a:r>
              <a:rPr lang="zh-CN" altLang="en-US" sz="2000" dirty="0" smtClean="0">
                <a:sym typeface="+mn-ea"/>
              </a:rPr>
              <a:t>宗地面积为</a:t>
            </a:r>
            <a:r>
              <a:rPr lang="en-US" altLang="zh-CN" sz="2000" dirty="0" smtClean="0">
                <a:sym typeface="+mn-ea"/>
              </a:rPr>
              <a:t>9.0979</a:t>
            </a:r>
            <a:r>
              <a:rPr lang="zh-CN" altLang="en-US" sz="2000" dirty="0" smtClean="0">
                <a:sym typeface="+mn-ea"/>
              </a:rPr>
              <a:t>公顷（合</a:t>
            </a:r>
            <a:r>
              <a:rPr lang="en-US" altLang="zh-CN" sz="2000" dirty="0" smtClean="0">
                <a:sym typeface="+mn-ea"/>
              </a:rPr>
              <a:t>36.47</a:t>
            </a:r>
            <a:r>
              <a:rPr lang="zh-CN" altLang="en-US" sz="2000" dirty="0" smtClean="0">
                <a:sym typeface="+mn-ea"/>
              </a:rPr>
              <a:t>亩）。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其中：商业用地面积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4.3128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公顷（合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64.69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亩），其他服务设施用地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4.7851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公顷（合</a:t>
            </a:r>
            <a:r>
              <a:rPr lang="en-US" altLang="zh-CN" sz="2000" dirty="0" smtClean="0">
                <a:ea typeface="宋体" panose="02010600030101010101" pitchFamily="2" charset="-122"/>
                <a:sym typeface="+mn-ea"/>
              </a:rPr>
              <a:t>71.78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亩）</a:t>
            </a:r>
            <a:r>
              <a:rPr lang="zh-CN" altLang="en-US" sz="2000" dirty="0" smtClean="0">
                <a:sym typeface="+mn-ea"/>
              </a:rPr>
              <a:t>。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en-US" sz="2000" dirty="0" smtClean="0">
                <a:sym typeface="+mn-ea"/>
              </a:rPr>
              <a:t>科技园区涉及</a:t>
            </a:r>
            <a:r>
              <a:rPr lang="en-US" altLang="zh-CN" sz="2000" dirty="0" smtClean="0">
                <a:sym typeface="+mn-ea"/>
              </a:rPr>
              <a:t>1</a:t>
            </a:r>
            <a:r>
              <a:rPr lang="zh-CN" altLang="en-US" sz="2000" dirty="0" smtClean="0">
                <a:sym typeface="+mn-ea"/>
              </a:rPr>
              <a:t>宗地面积为</a:t>
            </a:r>
            <a:r>
              <a:rPr lang="en-US" altLang="zh-CN" sz="2000" dirty="0" smtClean="0">
                <a:sym typeface="+mn-ea"/>
              </a:rPr>
              <a:t>0.3474</a:t>
            </a:r>
            <a:r>
              <a:rPr lang="zh-CN" altLang="en-US" sz="2000" dirty="0" smtClean="0">
                <a:sym typeface="+mn-ea"/>
              </a:rPr>
              <a:t>公顷（合</a:t>
            </a:r>
            <a:r>
              <a:rPr lang="en-US" altLang="zh-CN" sz="2000" dirty="0" smtClean="0">
                <a:sym typeface="+mn-ea"/>
              </a:rPr>
              <a:t>5.21</a:t>
            </a:r>
            <a:r>
              <a:rPr lang="zh-CN" altLang="en-US" sz="2000" dirty="0" smtClean="0">
                <a:sym typeface="+mn-ea"/>
              </a:rPr>
              <a:t>亩），全部为</a:t>
            </a:r>
            <a:r>
              <a:rPr lang="zh-CN" altLang="en-US" sz="2000" dirty="0" smtClean="0">
                <a:ea typeface="宋体" panose="02010600030101010101" pitchFamily="2" charset="-122"/>
                <a:sym typeface="+mn-ea"/>
              </a:rPr>
              <a:t>商业用地</a:t>
            </a:r>
            <a:r>
              <a:rPr lang="zh-CN" altLang="en-US" sz="2000" dirty="0" smtClean="0">
                <a:sym typeface="+mn-ea"/>
              </a:rPr>
              <a:t>。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</a:t>
            </a:r>
            <a:endParaRPr lang="zh-CN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143885" y="40449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ctr"/>
            <a:r>
              <a:rPr lang="zh-CN" altLang="en-US" sz="2000" dirty="0" smtClean="0">
                <a:sym typeface="+mn-ea"/>
              </a:rPr>
              <a:t>长治国家高新技术产业开发区收储土地情况统计表</a:t>
            </a:r>
            <a:endParaRPr lang="zh-CN" altLang="en-US" sz="2000" dirty="0" smtClean="0">
              <a:sym typeface="+mn-ea"/>
            </a:endParaRPr>
          </a:p>
        </p:txBody>
      </p:sp>
      <p:sp>
        <p:nvSpPr>
          <p:cNvPr id="7" name="object 45"/>
          <p:cNvSpPr txBox="1">
            <a:spLocks noGrp="1"/>
          </p:cNvSpPr>
          <p:nvPr>
            <p:custDataLst>
              <p:tags r:id="rId1"/>
            </p:custDataLst>
          </p:nvPr>
        </p:nvSpPr>
        <p:spPr>
          <a:xfrm>
            <a:off x="10560685" y="548640"/>
            <a:ext cx="1070610" cy="184785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>
            <a:lvl1pPr>
              <a:defRPr sz="3600" b="1" i="0">
                <a:solidFill>
                  <a:srgbClr val="FF0000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1000" dirty="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单位：公顷、亩</a:t>
            </a:r>
            <a:endParaRPr lang="zh-CN" altLang="en-US" sz="1000" dirty="0">
              <a:solidFill>
                <a:schemeClr val="tx1"/>
              </a:solidFill>
              <a:ea typeface="宋体" panose="02010600030101010101" pitchFamily="2" charset="-122"/>
              <a:sym typeface="+mn-ea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2"/>
            </p:custDataLst>
          </p:nvPr>
        </p:nvGraphicFramePr>
        <p:xfrm>
          <a:off x="226695" y="887095"/>
          <a:ext cx="11746865" cy="5749925"/>
        </p:xfrm>
        <a:graphic>
          <a:graphicData uri="http://schemas.openxmlformats.org/drawingml/2006/table">
            <a:tbl>
              <a:tblPr/>
              <a:tblGrid>
                <a:gridCol w="1026160"/>
                <a:gridCol w="426085"/>
                <a:gridCol w="1585595"/>
                <a:gridCol w="1324610"/>
                <a:gridCol w="1196975"/>
                <a:gridCol w="1278890"/>
                <a:gridCol w="1483995"/>
                <a:gridCol w="3424555"/>
              </a:tblGrid>
              <a:tr h="257175">
                <a:tc>
                  <a:txBody>
                    <a:bodyPr/>
                    <a:p>
                      <a:pPr algn="ctr" fontAlgn="ctr"/>
                      <a:r>
                        <a:rPr lang="zh-CN" altLang="en-US" sz="11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片区</a:t>
                      </a:r>
                      <a:endParaRPr lang="zh-CN" altLang="en-US" sz="11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1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序号</a:t>
                      </a:r>
                      <a:endParaRPr lang="zh-CN" altLang="en-US" sz="11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1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规划编号</a:t>
                      </a:r>
                      <a:endParaRPr lang="zh-CN" altLang="en-US" sz="11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1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用途</a:t>
                      </a:r>
                      <a:endParaRPr lang="zh-CN" altLang="en-US" sz="11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1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位置</a:t>
                      </a:r>
                      <a:endParaRPr lang="zh-CN" altLang="en-US" sz="11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1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面积（净地块）</a:t>
                      </a:r>
                      <a:endParaRPr lang="zh-CN" altLang="en-US" sz="11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1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面积（亩）</a:t>
                      </a:r>
                      <a:endParaRPr lang="zh-CN" altLang="en-US" sz="11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1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备注</a:t>
                      </a:r>
                      <a:endParaRPr lang="zh-CN" altLang="en-US" sz="11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535">
                <a:tc rowSpan="5"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翟店工业园区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GXB-05-07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工业用地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羌城村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1.6403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24.60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2019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年第二批次建设用地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717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GXB-05-08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工业用地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羌城村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1.7316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25.97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2019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年第二批次建设用地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590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3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GXA-01-01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高等院校用地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小天贡村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6.6681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100.02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2023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年第八批次建设用地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53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4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GXN-01-02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、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GXN-01-03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工业用地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翟店村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6.082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91.23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2023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年第一批次建设用地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717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GXB-08-04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工业用地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羌城村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5.736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86.04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2023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年第五批次建设用地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7170"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小计</a:t>
                      </a:r>
                      <a:endParaRPr lang="zh-CN" altLang="en-US" sz="12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21.858</a:t>
                      </a:r>
                      <a:endParaRPr lang="en-US" altLang="zh-CN" sz="12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327.86 </a:t>
                      </a:r>
                      <a:endParaRPr lang="en-US" altLang="zh-CN" sz="12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535">
                <a:tc rowSpan="10"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老顶山物流园区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GXG-09-01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交通枢纽用地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嶂头村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7.7130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115.70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2023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年第二批次建设用地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53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7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GXC-11-02-01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工业用地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王村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30.00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2020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年第三批次增减挂钩项目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717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GXC-11-02-02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工业用地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王村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1.3334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20.00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2020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年第三批次增减挂钩项目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53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9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GXC-11-02-03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工业用地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王村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1.5537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23.31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2020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年第三批次增减挂钩项目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717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GXD-13-01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工业用地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南垂村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10.0632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150.95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2022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年第三批次建设用地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195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GXE-07-02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商业用地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王村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1.7331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26.00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2018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年第二批次建设用地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</a:b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2021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年第一批次增减挂钩项目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784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GXE-07-05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商业用地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赵凹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1.9306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28.96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2018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年第二批次建设用地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</a:b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2021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年第一批次增减挂钩项目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717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13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GXE-08-02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商业用地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王村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4.0498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60.75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2018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年第二批次建设用地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53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14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GXE-08-04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商业用地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王村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4.0193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60.29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2018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年第二批次建设用地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53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GXF-08-03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商业用地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王村、关村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5.598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83.97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2020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年第三批次增减挂钩项目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7170"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小计</a:t>
                      </a:r>
                      <a:endParaRPr lang="zh-CN" altLang="en-US" sz="12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39.9941</a:t>
                      </a:r>
                      <a:endParaRPr lang="en-US" altLang="zh-CN" sz="12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599.92 </a:t>
                      </a:r>
                      <a:endParaRPr lang="en-US" altLang="zh-CN" sz="12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7170">
                <a:tc rowSpan="2"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漳泽工业园区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GXI-13-02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商业用地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大辛庄村、关杜庄村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4.3128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64.69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2021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年第五批次建设用地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53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17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GXJ-06-04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其他服务设施用地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鹿家庄村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4.7851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71.78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2023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年第二批次建设用地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7170"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小计</a:t>
                      </a:r>
                      <a:endParaRPr lang="zh-CN" altLang="en-US" sz="12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9.0979</a:t>
                      </a:r>
                      <a:endParaRPr lang="en-US" altLang="zh-CN" sz="12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136.47 </a:t>
                      </a:r>
                      <a:endParaRPr lang="en-US" altLang="zh-CN" sz="120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535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科技园区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B-13-04-01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商业用地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鹿家庄村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0.3474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5.21 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长治高新区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2021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年第一批次建设用地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535"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小计</a:t>
                      </a:r>
                      <a:endParaRPr lang="zh-CN" altLang="en-US" sz="12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0.3474</a:t>
                      </a:r>
                      <a:endParaRPr lang="en-US" altLang="zh-CN" sz="12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5.21 </a:t>
                      </a:r>
                      <a:endParaRPr lang="en-US" altLang="zh-CN" sz="120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7170"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合计</a:t>
                      </a:r>
                      <a:endParaRPr lang="zh-CN" altLang="en-US" sz="12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71.2974</a:t>
                      </a:r>
                      <a:endParaRPr lang="en-US" altLang="zh-CN" sz="12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1069.46 </a:t>
                      </a:r>
                      <a:endParaRPr lang="en-US" altLang="zh-CN" sz="1200" b="1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8001" marR="8001" marT="8001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5"/>
          <p:cNvSpPr txBox="1">
            <a:spLocks noGrp="1"/>
          </p:cNvSpPr>
          <p:nvPr>
            <p:ph type="title"/>
          </p:nvPr>
        </p:nvSpPr>
        <p:spPr>
          <a:xfrm>
            <a:off x="276860" y="202565"/>
            <a:ext cx="11359515" cy="5537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zh-CN" altLang="en-US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  <a:t>长治国家高新技术产业开发区（翟店园区）</a:t>
            </a:r>
            <a:br>
              <a:rPr lang="en-US" altLang="zh-CN" sz="3000" dirty="0">
                <a:solidFill>
                  <a:srgbClr val="FFFFFF"/>
                </a:solidFill>
                <a:ea typeface="宋体" panose="02010600030101010101" pitchFamily="2" charset="-122"/>
                <a:sym typeface="+mn-ea"/>
              </a:rPr>
            </a:br>
            <a:endParaRPr lang="zh-CN" altLang="en-US" sz="2000" dirty="0">
              <a:solidFill>
                <a:srgbClr val="FFFFFF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4865" name="标题 1"/>
          <p:cNvSpPr>
            <a:spLocks noGrp="1"/>
          </p:cNvSpPr>
          <p:nvPr/>
        </p:nvSpPr>
        <p:spPr>
          <a:xfrm>
            <a:off x="7463790" y="1849120"/>
            <a:ext cx="4322445" cy="483425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</a:rPr>
              <a:t>、基本情况：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位于翟店街道羌城村，产业大道南侧，长潞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连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接线东侧，科航路北侧，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地块编号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GXB-05-07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面积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24.6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亩，经山西省人民政府土地审批文件晋政地字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〔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2020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〕46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号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长治高新区2019年第二批次建设用地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批复。</a:t>
            </a:r>
            <a:endParaRPr lang="zh-CN" altLang="zh-CN" sz="16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fontAlgn="auto" latinLnBrk="0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 2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、规划情况：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长规条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2023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字（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14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）号，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用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地性质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为工业用地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，容积率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≥1.0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，建筑密度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≥30%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，建筑高度≤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40m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，绿地率≤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20%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。</a:t>
            </a:r>
            <a:endParaRPr lang="en-US" altLang="zh-CN" sz="1600" dirty="0"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zh-CN" altLang="zh-CN" sz="16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indent="457200" algn="just" eaLnBrk="0" fontAlgn="auto" latinLnBrk="0" hangingPunct="0">
              <a:lnSpc>
                <a:spcPct val="150000"/>
              </a:lnSpc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  <a:p>
            <a:pPr algn="just" eaLnBrk="0" fontAlgn="auto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      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sym typeface="等线" panose="02010600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040370" y="1072515"/>
            <a:ext cx="3556000" cy="108267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lang="en-US" altLang="zh-CN" sz="2000" b="1" kern="0" noProof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1.</a:t>
            </a:r>
            <a:r>
              <a:rPr lang="en-US" altLang="zh-CN" sz="20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GXB-05-07</a:t>
            </a: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endParaRPr lang="en-US" altLang="zh-CN" sz="2000" b="1" kern="0" noProof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4868" name="组合 17"/>
          <p:cNvGrpSpPr/>
          <p:nvPr/>
        </p:nvGrpSpPr>
        <p:grpSpPr>
          <a:xfrm>
            <a:off x="7418070" y="980440"/>
            <a:ext cx="427990" cy="401955"/>
            <a:chOff x="3348" y="1859"/>
            <a:chExt cx="587" cy="634"/>
          </a:xfrm>
        </p:grpSpPr>
        <p:sp>
          <p:nvSpPr>
            <p:cNvPr id="19" name="任意多边形 18"/>
            <p:cNvSpPr/>
            <p:nvPr userDrawn="1"/>
          </p:nvSpPr>
          <p:spPr>
            <a:xfrm flipH="1">
              <a:off x="3348" y="2005"/>
              <a:ext cx="408" cy="48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任意多边形 19"/>
            <p:cNvSpPr/>
            <p:nvPr userDrawn="1"/>
          </p:nvSpPr>
          <p:spPr>
            <a:xfrm flipH="1">
              <a:off x="3527" y="1859"/>
              <a:ext cx="408" cy="38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9" tIns="34295" rIns="68589" bIns="34295"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7814310" y="1844675"/>
            <a:ext cx="3782060" cy="444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86535" y="5949315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影像图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95850" y="5944870"/>
            <a:ext cx="1226820" cy="55308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fontAlgn="auto"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kern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规划图</a:t>
            </a:r>
            <a:endParaRPr lang="zh-CN" altLang="en-US" sz="2000" b="1" kern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19170" y="1085215"/>
            <a:ext cx="3228340" cy="502158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rcRect l="21368" t="18867" r="27462" b="14807"/>
          <a:stretch>
            <a:fillRect/>
          </a:stretch>
        </p:blipFill>
        <p:spPr>
          <a:xfrm>
            <a:off x="219710" y="1085215"/>
            <a:ext cx="3299460" cy="502158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95275" y="351790"/>
            <a:ext cx="5024120" cy="4305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/>
              <a:t>附：</a:t>
            </a:r>
            <a:r>
              <a:rPr lang="en-US" altLang="zh-CN" sz="2000"/>
              <a:t>GXB-05-07</a:t>
            </a:r>
            <a:r>
              <a:rPr lang="zh-CN" altLang="en-US" sz="2000">
                <a:ea typeface="宋体" panose="02010600030101010101" pitchFamily="2" charset="-122"/>
              </a:rPr>
              <a:t>规划设计条件书</a:t>
            </a:r>
            <a:endParaRPr lang="zh-CN" altLang="en-US" sz="2000">
              <a:ea typeface="宋体" panose="02010600030101010101" pitchFamily="2" charset="-122"/>
            </a:endParaRPr>
          </a:p>
        </p:txBody>
      </p:sp>
      <p:pic>
        <p:nvPicPr>
          <p:cNvPr id="5" name="图片 4" descr="规划设计条件书_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9933" y="1006475"/>
            <a:ext cx="8192135" cy="5798820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KSO_WM_BEAUTIFY_FLAG" val=""/>
  <p:tag name="KSO_WM_DIAGRAM_VIRTUALLY_FRAME" val="{&quot;height&quot;:463.55,&quot;left&quot;:26.4,&quot;top&quot;:76.45,&quot;width&quot;:897.6}"/>
</p:tagLst>
</file>

<file path=ppt/tags/tag2.xml><?xml version="1.0" encoding="utf-8"?>
<p:tagLst xmlns:p="http://schemas.openxmlformats.org/presentationml/2006/main">
  <p:tag name="KSO_WM_BEAUTIFY_FLAG" val=""/>
  <p:tag name="KSO_WM_DIAGRAM_VIRTUALLY_FRAME" val="{&quot;height&quot;:463.55,&quot;left&quot;:26.4,&quot;top&quot;:76.45,&quot;width&quot;:897.6}"/>
</p:tagLst>
</file>

<file path=ppt/tags/tag3.xml><?xml version="1.0" encoding="utf-8"?>
<p:tagLst xmlns:p="http://schemas.openxmlformats.org/presentationml/2006/main">
  <p:tag name="KSO_WM_DIAGRAM_VIRTUALLY_FRAME" val="{&quot;height&quot;:463.55,&quot;left&quot;:26.4,&quot;top&quot;:76.45,&quot;width&quot;:897.6}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TABLE_ENDDRAG_ORIGIN_RECT" val="894*394"/>
  <p:tag name="TABLE_ENDDRAG_RECT" val="17*69*894*394"/>
</p:tagLst>
</file>

<file path=ppt/tags/tag6.xml><?xml version="1.0" encoding="utf-8"?>
<p:tagLst xmlns:p="http://schemas.openxmlformats.org/presentationml/2006/main">
  <p:tag name="COMMONDATA" val="eyJoZGlkIjoiYWEzN2NhMDRkYzgwMGNjYjUwMDdjYmU3NmUwZjMzNDAifQ=="/>
  <p:tag name="RESOURCE_RECORD_KEY" val="{&quot;13&quot;:[4685212],&quot;19&quot;:[20348528]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6873</Words>
  <Application>WPS 演示</Application>
  <PresentationFormat>宽屏</PresentationFormat>
  <Paragraphs>652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49" baseType="lpstr">
      <vt:lpstr>Arial</vt:lpstr>
      <vt:lpstr>宋体</vt:lpstr>
      <vt:lpstr>Wingdings</vt:lpstr>
      <vt:lpstr>微软雅黑</vt:lpstr>
      <vt:lpstr>汉仪小隶书简</vt:lpstr>
      <vt:lpstr>Times New Roman</vt:lpstr>
      <vt:lpstr>Calibri</vt:lpstr>
      <vt:lpstr>等线</vt:lpstr>
      <vt:lpstr>仿宋</vt:lpstr>
      <vt:lpstr>Arial Unicode MS</vt:lpstr>
      <vt:lpstr>Office Theme</vt:lpstr>
      <vt:lpstr>长治国家高新技术产业开发区 土地招商图册 </vt:lpstr>
      <vt:lpstr>          目录         1、前言         2、园区概况         3、收储土地情况         4、宗地情况 </vt:lpstr>
      <vt:lpstr>前言                 </vt:lpstr>
      <vt:lpstr>长治国家高新技术产业开发区园区概况 </vt:lpstr>
      <vt:lpstr>长治国家高新技术产业开发区收储土地情况</vt:lpstr>
      <vt:lpstr>长治国家高新技术产业开发区收储土地情况 </vt:lpstr>
      <vt:lpstr>PowerPoint 演示文稿</vt:lpstr>
      <vt:lpstr>长治国家高新技术产业开发区（翟店园区） </vt:lpstr>
      <vt:lpstr>PowerPoint 演示文稿</vt:lpstr>
      <vt:lpstr>长治国家高新技术产业开发区（翟店园区） </vt:lpstr>
      <vt:lpstr>PowerPoint 演示文稿</vt:lpstr>
      <vt:lpstr>长治国家高新技术产业开发区（翟店园区） </vt:lpstr>
      <vt:lpstr>长治国家高新技术产业开发区（翟店园区） </vt:lpstr>
      <vt:lpstr>长治国家高新技术产业开发区（翟店园区） </vt:lpstr>
      <vt:lpstr>长治国家高新技术产业开发区（老顶山园区） </vt:lpstr>
      <vt:lpstr>长治国家高新技术产业开发区（老顶山园区） </vt:lpstr>
      <vt:lpstr>PowerPoint 演示文稿</vt:lpstr>
      <vt:lpstr>长治国家高新技术产业开发区（老顶山园区） </vt:lpstr>
      <vt:lpstr>PowerPoint 演示文稿</vt:lpstr>
      <vt:lpstr>长治国家高新技术产业开发区（老顶山园区） </vt:lpstr>
      <vt:lpstr>PowerPoint 演示文稿</vt:lpstr>
      <vt:lpstr>长治国家高新技术产业开发区（老顶山园区） </vt:lpstr>
      <vt:lpstr>PowerPoint 演示文稿</vt:lpstr>
      <vt:lpstr>长治国家高新技术产业开发区（老顶山园区） </vt:lpstr>
      <vt:lpstr>长治国家高新技术产业开发区（老顶山园区） </vt:lpstr>
      <vt:lpstr>PowerPoint 演示文稿</vt:lpstr>
      <vt:lpstr>长治国家高新技术产业开发区（老顶山园区） </vt:lpstr>
      <vt:lpstr>PowerPoint 演示文稿</vt:lpstr>
      <vt:lpstr>长治国家高新技术产业开发区（老顶山园区） </vt:lpstr>
      <vt:lpstr>PowerPoint 演示文稿</vt:lpstr>
      <vt:lpstr>长治国家高新技术产业开发区（老顶山园区） </vt:lpstr>
      <vt:lpstr>PowerPoint 演示文稿</vt:lpstr>
      <vt:lpstr>长治国家高新技术产业开发区（漳泽园区） </vt:lpstr>
      <vt:lpstr>PowerPoint 演示文稿</vt:lpstr>
      <vt:lpstr>长治国家高新技术产业开发区（漳泽园区） </vt:lpstr>
      <vt:lpstr>PowerPoint 演示文稿</vt:lpstr>
      <vt:lpstr>长治国家高新技术产业开发区（科技园区）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蔚县土地综合整治项目
总体规划方案</dc:title>
  <dc:creator>陈哲</dc:creator>
  <cp:lastModifiedBy>WPS_1751332078</cp:lastModifiedBy>
  <cp:revision>1510</cp:revision>
  <dcterms:created xsi:type="dcterms:W3CDTF">2022-03-10T01:31:00Z</dcterms:created>
  <dcterms:modified xsi:type="dcterms:W3CDTF">2026-08-20T02:47:21Z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2021-04-22T00:00:00Z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2021-06-01T00:00:00Z</vt:filetime>
  </property>
  <property fmtid="{D5CDD505-2E9C-101B-9397-08002B2CF9AE}" pid="5" name="ICV">
    <vt:lpwstr>E865A6CFE45441A78D4EA358DE079F98_13</vt:lpwstr>
  </property>
  <property fmtid="{D5CDD505-2E9C-101B-9397-08002B2CF9AE}" pid="6" name="KSOProductBuildVer">
    <vt:lpwstr>2052-12.1.0.28043</vt:lpwstr>
  </property>
</Properties>
</file>